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DM Sans Bold" pitchFamily="2" charset="77"/>
      <p:regular r:id="rId9"/>
      <p:bold r:id="rId10"/>
    </p:embeddedFont>
    <p:embeddedFont>
      <p:font typeface="Poppins" pitchFamily="2" charset="77"/>
      <p:regular r:id="rId11"/>
      <p:bold r:id="rId12"/>
      <p:italic r:id="rId13"/>
      <p:boldItalic r:id="rId14"/>
    </p:embeddedFont>
    <p:embeddedFont>
      <p:font typeface="Poppins Bold" pitchFamily="2" charset="77"/>
      <p:regular r:id="rId15"/>
      <p:bold r:id="rId16"/>
    </p:embeddedFont>
    <p:embeddedFont>
      <p:font typeface="Poppins Light" panose="020B0604020202020204" pitchFamily="3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03" autoAdjust="0"/>
    <p:restoredTop sz="94637" autoAdjust="0"/>
  </p:normalViewPr>
  <p:slideViewPr>
    <p:cSldViewPr>
      <p:cViewPr varScale="1">
        <p:scale>
          <a:sx n="69" d="100"/>
          <a:sy n="69" d="100"/>
        </p:scale>
        <p:origin x="712"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image3.jpeg>
</file>

<file path=ppt/media/image4.jpeg>
</file>

<file path=ppt/media/image5.pn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STMARCO414/spaceapps-proyecto" TargetMode="Externa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023E"/>
        </a:solidFill>
        <a:effectLst/>
      </p:bgPr>
    </p:bg>
    <p:spTree>
      <p:nvGrpSpPr>
        <p:cNvPr id="1" name=""/>
        <p:cNvGrpSpPr/>
        <p:nvPr/>
      </p:nvGrpSpPr>
      <p:grpSpPr>
        <a:xfrm>
          <a:off x="0" y="0"/>
          <a:ext cx="0" cy="0"/>
          <a:chOff x="0" y="0"/>
          <a:chExt cx="0" cy="0"/>
        </a:xfrm>
      </p:grpSpPr>
      <p:sp>
        <p:nvSpPr>
          <p:cNvPr id="2" name="Freeform 2"/>
          <p:cNvSpPr/>
          <p:nvPr/>
        </p:nvSpPr>
        <p:spPr>
          <a:xfrm>
            <a:off x="1028700" y="1967742"/>
            <a:ext cx="17259300" cy="6881774"/>
          </a:xfrm>
          <a:custGeom>
            <a:avLst/>
            <a:gdLst/>
            <a:ahLst/>
            <a:cxnLst/>
            <a:rect l="l" t="t" r="r" b="b"/>
            <a:pathLst>
              <a:path w="17259300" h="6881774">
                <a:moveTo>
                  <a:pt x="0" y="0"/>
                </a:moveTo>
                <a:lnTo>
                  <a:pt x="17259300" y="0"/>
                </a:lnTo>
                <a:lnTo>
                  <a:pt x="17259300" y="6881774"/>
                </a:lnTo>
                <a:lnTo>
                  <a:pt x="0" y="6881774"/>
                </a:lnTo>
                <a:lnTo>
                  <a:pt x="0" y="0"/>
                </a:lnTo>
                <a:close/>
              </a:path>
            </a:pathLst>
          </a:custGeom>
          <a:blipFill>
            <a:blip r:embed="rId2">
              <a:alphaModFix amt="60000"/>
            </a:blip>
            <a:stretch>
              <a:fillRect t="-3169" b="-3169"/>
            </a:stretch>
          </a:blipFill>
        </p:spPr>
        <p:txBody>
          <a:bodyPr/>
          <a:lstStyle/>
          <a:p>
            <a:endParaRPr lang="es-GT"/>
          </a:p>
        </p:txBody>
      </p:sp>
      <p:grpSp>
        <p:nvGrpSpPr>
          <p:cNvPr id="3" name="Group 3"/>
          <p:cNvGrpSpPr/>
          <p:nvPr/>
        </p:nvGrpSpPr>
        <p:grpSpPr>
          <a:xfrm>
            <a:off x="0" y="-2100243"/>
            <a:ext cx="18288000" cy="3375422"/>
            <a:chOff x="0" y="-76200"/>
            <a:chExt cx="4816593" cy="889000"/>
          </a:xfrm>
        </p:grpSpPr>
        <p:sp>
          <p:nvSpPr>
            <p:cNvPr id="4" name="Freeform 4"/>
            <p:cNvSpPr/>
            <p:nvPr/>
          </p:nvSpPr>
          <p:spPr>
            <a:xfrm>
              <a:off x="0" y="476950"/>
              <a:ext cx="4816592" cy="33585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dirty="0"/>
            </a:p>
          </p:txBody>
        </p:sp>
        <p:sp>
          <p:nvSpPr>
            <p:cNvPr id="5" name="TextBox 5"/>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grpSp>
        <p:nvGrpSpPr>
          <p:cNvPr id="6" name="Group 6"/>
          <p:cNvGrpSpPr/>
          <p:nvPr/>
        </p:nvGrpSpPr>
        <p:grpSpPr>
          <a:xfrm>
            <a:off x="16425531" y="899954"/>
            <a:ext cx="360567" cy="374854"/>
            <a:chOff x="0" y="0"/>
            <a:chExt cx="480755" cy="499805"/>
          </a:xfrm>
        </p:grpSpPr>
        <p:sp>
          <p:nvSpPr>
            <p:cNvPr id="7" name="AutoShape 7"/>
            <p:cNvSpPr/>
            <p:nvPr/>
          </p:nvSpPr>
          <p:spPr>
            <a:xfrm>
              <a:off x="0" y="19050"/>
              <a:ext cx="480755" cy="0"/>
            </a:xfrm>
            <a:prstGeom prst="line">
              <a:avLst/>
            </a:prstGeom>
            <a:ln w="38100" cap="flat">
              <a:solidFill>
                <a:srgbClr val="FFFFFF"/>
              </a:solidFill>
              <a:prstDash val="solid"/>
              <a:headEnd type="none" w="sm" len="sm"/>
              <a:tailEnd type="none" w="sm" len="sm"/>
            </a:ln>
          </p:spPr>
          <p:txBody>
            <a:bodyPr/>
            <a:lstStyle/>
            <a:p>
              <a:endParaRPr lang="es-GT"/>
            </a:p>
          </p:txBody>
        </p:sp>
        <p:sp>
          <p:nvSpPr>
            <p:cNvPr id="8" name="AutoShape 8"/>
            <p:cNvSpPr/>
            <p:nvPr/>
          </p:nvSpPr>
          <p:spPr>
            <a:xfrm flipV="1">
              <a:off x="461705" y="19050"/>
              <a:ext cx="0" cy="480755"/>
            </a:xfrm>
            <a:prstGeom prst="line">
              <a:avLst/>
            </a:prstGeom>
            <a:ln w="38100" cap="flat">
              <a:solidFill>
                <a:srgbClr val="FFFFFF"/>
              </a:solidFill>
              <a:prstDash val="solid"/>
              <a:headEnd type="none" w="sm" len="sm"/>
              <a:tailEnd type="none" w="sm" len="sm"/>
            </a:ln>
          </p:spPr>
          <p:txBody>
            <a:bodyPr/>
            <a:lstStyle/>
            <a:p>
              <a:endParaRPr lang="es-GT"/>
            </a:p>
          </p:txBody>
        </p:sp>
      </p:grpSp>
      <p:sp>
        <p:nvSpPr>
          <p:cNvPr id="9" name="Freeform 9"/>
          <p:cNvSpPr/>
          <p:nvPr/>
        </p:nvSpPr>
        <p:spPr>
          <a:xfrm>
            <a:off x="0" y="-346042"/>
            <a:ext cx="2356720" cy="1630746"/>
          </a:xfrm>
          <a:custGeom>
            <a:avLst/>
            <a:gdLst/>
            <a:ahLst/>
            <a:cxnLst/>
            <a:rect l="l" t="t" r="r" b="b"/>
            <a:pathLst>
              <a:path w="2356720" h="1630746">
                <a:moveTo>
                  <a:pt x="0" y="0"/>
                </a:moveTo>
                <a:lnTo>
                  <a:pt x="2356720" y="0"/>
                </a:lnTo>
                <a:lnTo>
                  <a:pt x="2356720" y="1630746"/>
                </a:lnTo>
                <a:lnTo>
                  <a:pt x="0" y="1630746"/>
                </a:lnTo>
                <a:lnTo>
                  <a:pt x="0" y="0"/>
                </a:lnTo>
                <a:close/>
              </a:path>
            </a:pathLst>
          </a:custGeom>
          <a:blipFill>
            <a:blip r:embed="rId3"/>
            <a:stretch>
              <a:fillRect b="-44517"/>
            </a:stretch>
          </a:blipFill>
        </p:spPr>
        <p:txBody>
          <a:bodyPr/>
          <a:lstStyle/>
          <a:p>
            <a:endParaRPr lang="es-GT"/>
          </a:p>
        </p:txBody>
      </p:sp>
      <p:grpSp>
        <p:nvGrpSpPr>
          <p:cNvPr id="10" name="Group 10"/>
          <p:cNvGrpSpPr/>
          <p:nvPr/>
        </p:nvGrpSpPr>
        <p:grpSpPr>
          <a:xfrm>
            <a:off x="0" y="9372759"/>
            <a:ext cx="18287996" cy="914242"/>
            <a:chOff x="0" y="-76200"/>
            <a:chExt cx="5019118" cy="836461"/>
          </a:xfrm>
        </p:grpSpPr>
        <p:sp>
          <p:nvSpPr>
            <p:cNvPr id="11" name="Freeform 11"/>
            <p:cNvSpPr/>
            <p:nvPr/>
          </p:nvSpPr>
          <p:spPr>
            <a:xfrm>
              <a:off x="0" y="-24332"/>
              <a:ext cx="5019118" cy="760261"/>
            </a:xfrm>
            <a:custGeom>
              <a:avLst/>
              <a:gdLst/>
              <a:ahLst/>
              <a:cxnLst/>
              <a:rect l="l" t="t" r="r" b="b"/>
              <a:pathLst>
                <a:path w="5019118" h="760261">
                  <a:moveTo>
                    <a:pt x="0" y="0"/>
                  </a:moveTo>
                  <a:lnTo>
                    <a:pt x="5019118" y="0"/>
                  </a:lnTo>
                  <a:lnTo>
                    <a:pt x="5019118" y="760261"/>
                  </a:lnTo>
                  <a:lnTo>
                    <a:pt x="0" y="760261"/>
                  </a:lnTo>
                  <a:close/>
                </a:path>
              </a:pathLst>
            </a:custGeom>
            <a:solidFill>
              <a:srgbClr val="F3200B">
                <a:alpha val="67843"/>
              </a:srgbClr>
            </a:solidFill>
          </p:spPr>
          <p:txBody>
            <a:bodyPr/>
            <a:lstStyle/>
            <a:p>
              <a:endParaRPr lang="es-GT"/>
            </a:p>
          </p:txBody>
        </p:sp>
        <p:sp>
          <p:nvSpPr>
            <p:cNvPr id="12" name="TextBox 12"/>
            <p:cNvSpPr txBox="1"/>
            <p:nvPr/>
          </p:nvSpPr>
          <p:spPr>
            <a:xfrm>
              <a:off x="0" y="-76200"/>
              <a:ext cx="5019118" cy="836461"/>
            </a:xfrm>
            <a:prstGeom prst="rect">
              <a:avLst/>
            </a:prstGeom>
          </p:spPr>
          <p:txBody>
            <a:bodyPr lIns="50800" tIns="50800" rIns="50800" bIns="50800" rtlCol="0" anchor="ctr"/>
            <a:lstStyle/>
            <a:p>
              <a:pPr algn="ctr">
                <a:lnSpc>
                  <a:spcPts val="3150"/>
                </a:lnSpc>
              </a:pPr>
              <a:endParaRPr/>
            </a:p>
          </p:txBody>
        </p:sp>
      </p:grpSp>
      <p:sp>
        <p:nvSpPr>
          <p:cNvPr id="13" name="Freeform 13"/>
          <p:cNvSpPr/>
          <p:nvPr/>
        </p:nvSpPr>
        <p:spPr>
          <a:xfrm>
            <a:off x="1028700" y="5143500"/>
            <a:ext cx="6387696" cy="4003619"/>
          </a:xfrm>
          <a:custGeom>
            <a:avLst/>
            <a:gdLst/>
            <a:ahLst/>
            <a:cxnLst/>
            <a:rect l="l" t="t" r="r" b="b"/>
            <a:pathLst>
              <a:path w="6387696" h="4003619">
                <a:moveTo>
                  <a:pt x="0" y="0"/>
                </a:moveTo>
                <a:lnTo>
                  <a:pt x="6387696" y="0"/>
                </a:lnTo>
                <a:lnTo>
                  <a:pt x="6387696" y="4003619"/>
                </a:lnTo>
                <a:lnTo>
                  <a:pt x="0" y="4003619"/>
                </a:lnTo>
                <a:lnTo>
                  <a:pt x="0" y="0"/>
                </a:lnTo>
                <a:close/>
              </a:path>
            </a:pathLst>
          </a:custGeom>
          <a:blipFill>
            <a:blip r:embed="rId4"/>
            <a:stretch>
              <a:fillRect l="-5712" r="-5712"/>
            </a:stretch>
          </a:blipFill>
        </p:spPr>
        <p:txBody>
          <a:bodyPr/>
          <a:lstStyle/>
          <a:p>
            <a:endParaRPr lang="es-GT"/>
          </a:p>
        </p:txBody>
      </p:sp>
      <p:sp>
        <p:nvSpPr>
          <p:cNvPr id="14" name="TextBox 14"/>
          <p:cNvSpPr txBox="1"/>
          <p:nvPr/>
        </p:nvSpPr>
        <p:spPr>
          <a:xfrm>
            <a:off x="1769154" y="763971"/>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
        <p:nvSpPr>
          <p:cNvPr id="15" name="TextBox 15"/>
          <p:cNvSpPr txBox="1"/>
          <p:nvPr/>
        </p:nvSpPr>
        <p:spPr>
          <a:xfrm>
            <a:off x="2356720" y="1530374"/>
            <a:ext cx="15363046" cy="2933495"/>
          </a:xfrm>
          <a:prstGeom prst="rect">
            <a:avLst/>
          </a:prstGeom>
        </p:spPr>
        <p:txBody>
          <a:bodyPr lIns="0" tIns="0" rIns="0" bIns="0" rtlCol="0" anchor="t">
            <a:spAutoFit/>
          </a:bodyPr>
          <a:lstStyle/>
          <a:p>
            <a:pPr marL="0" lvl="0" indent="0" algn="ctr">
              <a:lnSpc>
                <a:spcPts val="7501"/>
              </a:lnSpc>
            </a:pPr>
            <a:r>
              <a:rPr lang="en-US" sz="7501" spc="-150" dirty="0">
                <a:solidFill>
                  <a:srgbClr val="FFFFFF"/>
                </a:solidFill>
                <a:latin typeface="Poppins Light"/>
                <a:ea typeface="Poppins Light"/>
                <a:cs typeface="Poppins Light"/>
                <a:sym typeface="Poppins Light"/>
              </a:rPr>
              <a:t>OPEN SYSTEM NETWORK FOR ATMOSPHERIC MONITORING  OF THE NICOLAS CHRISTIAN SCHOOL</a:t>
            </a:r>
          </a:p>
        </p:txBody>
      </p:sp>
      <p:sp>
        <p:nvSpPr>
          <p:cNvPr id="16" name="TextBox 16"/>
          <p:cNvSpPr txBox="1"/>
          <p:nvPr/>
        </p:nvSpPr>
        <p:spPr>
          <a:xfrm>
            <a:off x="517573" y="1810930"/>
            <a:ext cx="2198361" cy="384721"/>
          </a:xfrm>
          <a:prstGeom prst="rect">
            <a:avLst/>
          </a:prstGeom>
        </p:spPr>
        <p:txBody>
          <a:bodyPr lIns="0" tIns="0" rIns="0" bIns="0" rtlCol="0" anchor="t">
            <a:spAutoFit/>
          </a:bodyPr>
          <a:lstStyle/>
          <a:p>
            <a:pPr algn="l">
              <a:lnSpc>
                <a:spcPts val="2999"/>
              </a:lnSpc>
            </a:pPr>
            <a:r>
              <a:rPr lang="en-US" sz="2999" dirty="0">
                <a:solidFill>
                  <a:srgbClr val="FFFFFF"/>
                </a:solidFill>
                <a:latin typeface="Times New Roman"/>
                <a:ea typeface="Times New Roman"/>
                <a:cs typeface="Times New Roman"/>
                <a:sym typeface="Times New Roman"/>
              </a:rPr>
              <a:t>PROJECT:</a:t>
            </a:r>
          </a:p>
        </p:txBody>
      </p:sp>
      <p:sp>
        <p:nvSpPr>
          <p:cNvPr id="17" name="TextBox 17"/>
          <p:cNvSpPr txBox="1"/>
          <p:nvPr/>
        </p:nvSpPr>
        <p:spPr>
          <a:xfrm>
            <a:off x="9397893" y="7597900"/>
            <a:ext cx="8321873" cy="494110"/>
          </a:xfrm>
          <a:prstGeom prst="rect">
            <a:avLst/>
          </a:prstGeom>
        </p:spPr>
        <p:txBody>
          <a:bodyPr lIns="0" tIns="0" rIns="0" bIns="0" rtlCol="0" anchor="t">
            <a:spAutoFit/>
          </a:bodyPr>
          <a:lstStyle/>
          <a:p>
            <a:pPr algn="just">
              <a:lnSpc>
                <a:spcPts val="4200"/>
              </a:lnSpc>
            </a:pPr>
            <a:r>
              <a:rPr lang="en-US" sz="3000" dirty="0">
                <a:solidFill>
                  <a:srgbClr val="FFFFFF"/>
                </a:solidFill>
                <a:latin typeface="Times New Roman"/>
                <a:ea typeface="Times New Roman"/>
                <a:cs typeface="Times New Roman"/>
                <a:sym typeface="Times New Roman"/>
              </a:rPr>
              <a:t>A project for the analysis of climatic temperatures</a:t>
            </a:r>
          </a:p>
        </p:txBody>
      </p:sp>
      <p:sp>
        <p:nvSpPr>
          <p:cNvPr id="18" name="TextBox 18"/>
          <p:cNvSpPr txBox="1"/>
          <p:nvPr/>
        </p:nvSpPr>
        <p:spPr>
          <a:xfrm>
            <a:off x="15372227" y="9633592"/>
            <a:ext cx="8707671" cy="504826"/>
          </a:xfrm>
          <a:prstGeom prst="rect">
            <a:avLst/>
          </a:prstGeom>
        </p:spPr>
        <p:txBody>
          <a:bodyPr lIns="0" tIns="0" rIns="0" bIns="0" rtlCol="0" anchor="t">
            <a:spAutoFit/>
          </a:bodyPr>
          <a:lstStyle/>
          <a:p>
            <a:pPr algn="just">
              <a:lnSpc>
                <a:spcPts val="4199"/>
              </a:lnSpc>
            </a:pPr>
            <a:r>
              <a:rPr lang="en-US" sz="2999" b="1" spc="71">
                <a:solidFill>
                  <a:srgbClr val="D9D9D9"/>
                </a:solidFill>
                <a:latin typeface="DM Sans Bold"/>
                <a:ea typeface="DM Sans Bold"/>
                <a:cs typeface="DM Sans Bold"/>
                <a:sym typeface="DM Sans Bold"/>
              </a:rPr>
              <a:t>NicoNautas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40327"/>
        </a:solidFill>
        <a:effectLst/>
      </p:bgPr>
    </p:bg>
    <p:spTree>
      <p:nvGrpSpPr>
        <p:cNvPr id="1" name=""/>
        <p:cNvGrpSpPr/>
        <p:nvPr/>
      </p:nvGrpSpPr>
      <p:grpSpPr>
        <a:xfrm>
          <a:off x="0" y="0"/>
          <a:ext cx="0" cy="0"/>
          <a:chOff x="0" y="0"/>
          <a:chExt cx="0" cy="0"/>
        </a:xfrm>
      </p:grpSpPr>
      <p:sp>
        <p:nvSpPr>
          <p:cNvPr id="2" name="Freeform 2"/>
          <p:cNvSpPr/>
          <p:nvPr/>
        </p:nvSpPr>
        <p:spPr>
          <a:xfrm>
            <a:off x="-1524000" y="560367"/>
            <a:ext cx="20814942" cy="8825535"/>
          </a:xfrm>
          <a:custGeom>
            <a:avLst/>
            <a:gdLst/>
            <a:ahLst/>
            <a:cxnLst/>
            <a:rect l="l" t="t" r="r" b="b"/>
            <a:pathLst>
              <a:path w="20814942" h="8825535">
                <a:moveTo>
                  <a:pt x="0" y="0"/>
                </a:moveTo>
                <a:lnTo>
                  <a:pt x="20814942" y="0"/>
                </a:lnTo>
                <a:lnTo>
                  <a:pt x="20814942" y="8825536"/>
                </a:lnTo>
                <a:lnTo>
                  <a:pt x="0" y="8825536"/>
                </a:lnTo>
                <a:lnTo>
                  <a:pt x="0" y="0"/>
                </a:lnTo>
                <a:close/>
              </a:path>
            </a:pathLst>
          </a:custGeom>
          <a:blipFill>
            <a:blip r:embed="rId2">
              <a:alphaModFix amt="60000"/>
            </a:blip>
            <a:stretch>
              <a:fillRect/>
            </a:stretch>
          </a:blipFill>
        </p:spPr>
        <p:txBody>
          <a:bodyPr/>
          <a:lstStyle/>
          <a:p>
            <a:endParaRPr lang="es-GT"/>
          </a:p>
        </p:txBody>
      </p:sp>
      <p:grpSp>
        <p:nvGrpSpPr>
          <p:cNvPr id="3" name="Group 3"/>
          <p:cNvGrpSpPr/>
          <p:nvPr/>
        </p:nvGrpSpPr>
        <p:grpSpPr>
          <a:xfrm>
            <a:off x="0" y="-1"/>
            <a:ext cx="18288000" cy="1275179"/>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a:p>
          </p:txBody>
        </p:sp>
        <p:sp>
          <p:nvSpPr>
            <p:cNvPr id="5" name="TextBox 5"/>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sp>
        <p:nvSpPr>
          <p:cNvPr id="6" name="AutoShape 6"/>
          <p:cNvSpPr/>
          <p:nvPr/>
        </p:nvSpPr>
        <p:spPr>
          <a:xfrm>
            <a:off x="2944286" y="3107422"/>
            <a:ext cx="567898" cy="0"/>
          </a:xfrm>
          <a:prstGeom prst="line">
            <a:avLst/>
          </a:prstGeom>
          <a:ln w="38100" cap="flat">
            <a:solidFill>
              <a:srgbClr val="D2B99A"/>
            </a:solidFill>
            <a:prstDash val="solid"/>
            <a:headEnd type="none" w="sm" len="sm"/>
            <a:tailEnd type="none" w="sm" len="sm"/>
          </a:ln>
        </p:spPr>
        <p:txBody>
          <a:bodyPr/>
          <a:lstStyle/>
          <a:p>
            <a:endParaRPr lang="es-GT"/>
          </a:p>
        </p:txBody>
      </p:sp>
      <p:sp>
        <p:nvSpPr>
          <p:cNvPr id="7" name="TextBox 7"/>
          <p:cNvSpPr txBox="1"/>
          <p:nvPr/>
        </p:nvSpPr>
        <p:spPr>
          <a:xfrm>
            <a:off x="7230014" y="2258493"/>
            <a:ext cx="4444052" cy="1025922"/>
          </a:xfrm>
          <a:prstGeom prst="rect">
            <a:avLst/>
          </a:prstGeom>
        </p:spPr>
        <p:txBody>
          <a:bodyPr lIns="0" tIns="0" rIns="0" bIns="0" rtlCol="0" anchor="t">
            <a:spAutoFit/>
          </a:bodyPr>
          <a:lstStyle/>
          <a:p>
            <a:pPr algn="ctr">
              <a:lnSpc>
                <a:spcPts val="4000"/>
              </a:lnSpc>
            </a:pPr>
            <a:r>
              <a:rPr lang="en-US" sz="4000" dirty="0">
                <a:solidFill>
                  <a:srgbClr val="FFFFFF"/>
                </a:solidFill>
                <a:latin typeface="Times New Roman"/>
                <a:ea typeface="Times New Roman"/>
                <a:cs typeface="Times New Roman"/>
                <a:sym typeface="Times New Roman"/>
              </a:rPr>
              <a:t>IDENTIFIED PROBLEM</a:t>
            </a:r>
          </a:p>
        </p:txBody>
      </p:sp>
      <p:sp>
        <p:nvSpPr>
          <p:cNvPr id="8" name="TextBox 8"/>
          <p:cNvSpPr txBox="1"/>
          <p:nvPr/>
        </p:nvSpPr>
        <p:spPr>
          <a:xfrm>
            <a:off x="2944286" y="4153032"/>
            <a:ext cx="13015507" cy="2254207"/>
          </a:xfrm>
          <a:prstGeom prst="rect">
            <a:avLst/>
          </a:prstGeom>
        </p:spPr>
        <p:txBody>
          <a:bodyPr lIns="0" tIns="0" rIns="0" bIns="0" rtlCol="0" anchor="t">
            <a:spAutoFit/>
          </a:bodyPr>
          <a:lstStyle/>
          <a:p>
            <a:pPr algn="just">
              <a:lnSpc>
                <a:spcPts val="4499"/>
              </a:lnSpc>
            </a:pPr>
            <a:r>
              <a:rPr lang="en-US" sz="2999" dirty="0">
                <a:solidFill>
                  <a:srgbClr val="FFFFFF"/>
                </a:solidFill>
                <a:latin typeface="Times New Roman"/>
                <a:ea typeface="Times New Roman"/>
                <a:cs typeface="Times New Roman"/>
                <a:sym typeface="Times New Roman"/>
              </a:rPr>
              <a:t>Abrupt climatic changes have been observed, such as a heavy rains, droughts, and extreme heat waves, which impact both the Earth´s surface and daily life. These phenomena cause soil erosion, affecting ecosystem stability  and the availability of resources.</a:t>
            </a:r>
          </a:p>
        </p:txBody>
      </p:sp>
      <p:grpSp>
        <p:nvGrpSpPr>
          <p:cNvPr id="9" name="Group 9"/>
          <p:cNvGrpSpPr/>
          <p:nvPr/>
        </p:nvGrpSpPr>
        <p:grpSpPr>
          <a:xfrm>
            <a:off x="0" y="9633592"/>
            <a:ext cx="18288000" cy="781405"/>
            <a:chOff x="0" y="0"/>
            <a:chExt cx="5019118" cy="719326"/>
          </a:xfrm>
        </p:grpSpPr>
        <p:sp>
          <p:nvSpPr>
            <p:cNvPr id="10" name="Freeform 10"/>
            <p:cNvSpPr/>
            <p:nvPr/>
          </p:nvSpPr>
          <p:spPr>
            <a:xfrm>
              <a:off x="0" y="0"/>
              <a:ext cx="5019118" cy="719326"/>
            </a:xfrm>
            <a:custGeom>
              <a:avLst/>
              <a:gdLst/>
              <a:ahLst/>
              <a:cxnLst/>
              <a:rect l="l" t="t" r="r" b="b"/>
              <a:pathLst>
                <a:path w="5019118" h="719326">
                  <a:moveTo>
                    <a:pt x="0" y="0"/>
                  </a:moveTo>
                  <a:lnTo>
                    <a:pt x="5019118" y="0"/>
                  </a:lnTo>
                  <a:lnTo>
                    <a:pt x="5019118" y="719326"/>
                  </a:lnTo>
                  <a:lnTo>
                    <a:pt x="0" y="719326"/>
                  </a:lnTo>
                  <a:close/>
                </a:path>
              </a:pathLst>
            </a:custGeom>
            <a:solidFill>
              <a:srgbClr val="F3200B">
                <a:alpha val="67843"/>
              </a:srgbClr>
            </a:solidFill>
          </p:spPr>
          <p:txBody>
            <a:bodyPr/>
            <a:lstStyle/>
            <a:p>
              <a:endParaRPr lang="es-GT"/>
            </a:p>
          </p:txBody>
        </p:sp>
        <p:sp>
          <p:nvSpPr>
            <p:cNvPr id="11" name="TextBox 11"/>
            <p:cNvSpPr txBox="1"/>
            <p:nvPr/>
          </p:nvSpPr>
          <p:spPr>
            <a:xfrm>
              <a:off x="0" y="-76200"/>
              <a:ext cx="5019118" cy="795526"/>
            </a:xfrm>
            <a:prstGeom prst="rect">
              <a:avLst/>
            </a:prstGeom>
          </p:spPr>
          <p:txBody>
            <a:bodyPr lIns="50800" tIns="50800" rIns="50800" bIns="50800" rtlCol="0" anchor="ctr"/>
            <a:lstStyle/>
            <a:p>
              <a:pPr algn="ctr">
                <a:lnSpc>
                  <a:spcPts val="3150"/>
                </a:lnSpc>
              </a:pPr>
              <a:endParaRPr/>
            </a:p>
          </p:txBody>
        </p:sp>
      </p:grpSp>
      <p:sp>
        <p:nvSpPr>
          <p:cNvPr id="12" name="TextBox 12"/>
          <p:cNvSpPr txBox="1"/>
          <p:nvPr/>
        </p:nvSpPr>
        <p:spPr>
          <a:xfrm>
            <a:off x="15372227" y="9633592"/>
            <a:ext cx="8707671" cy="504826"/>
          </a:xfrm>
          <a:prstGeom prst="rect">
            <a:avLst/>
          </a:prstGeom>
        </p:spPr>
        <p:txBody>
          <a:bodyPr lIns="0" tIns="0" rIns="0" bIns="0" rtlCol="0" anchor="t">
            <a:spAutoFit/>
          </a:bodyPr>
          <a:lstStyle/>
          <a:p>
            <a:pPr algn="just">
              <a:lnSpc>
                <a:spcPts val="4199"/>
              </a:lnSpc>
            </a:pPr>
            <a:r>
              <a:rPr lang="en-US" sz="2999" b="1" spc="71">
                <a:solidFill>
                  <a:srgbClr val="D9D9D9"/>
                </a:solidFill>
                <a:latin typeface="DM Sans Bold"/>
                <a:ea typeface="DM Sans Bold"/>
                <a:cs typeface="DM Sans Bold"/>
                <a:sym typeface="DM Sans Bold"/>
              </a:rPr>
              <a:t>NicoNautas</a:t>
            </a:r>
          </a:p>
        </p:txBody>
      </p:sp>
      <p:sp>
        <p:nvSpPr>
          <p:cNvPr id="13" name="Freeform 13"/>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3"/>
            <a:stretch>
              <a:fillRect b="-23712"/>
            </a:stretch>
          </a:blipFill>
        </p:spPr>
        <p:txBody>
          <a:bodyPr/>
          <a:lstStyle/>
          <a:p>
            <a:endParaRPr lang="es-GT"/>
          </a:p>
        </p:txBody>
      </p:sp>
      <p:sp>
        <p:nvSpPr>
          <p:cNvPr id="14" name="TextBox 14"/>
          <p:cNvSpPr txBox="1"/>
          <p:nvPr/>
        </p:nvSpPr>
        <p:spPr>
          <a:xfrm>
            <a:off x="1769154" y="901098"/>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023E"/>
        </a:solidFill>
        <a:effectLst/>
      </p:bgPr>
    </p:bg>
    <p:spTree>
      <p:nvGrpSpPr>
        <p:cNvPr id="1" name=""/>
        <p:cNvGrpSpPr/>
        <p:nvPr/>
      </p:nvGrpSpPr>
      <p:grpSpPr>
        <a:xfrm>
          <a:off x="0" y="0"/>
          <a:ext cx="0" cy="0"/>
          <a:chOff x="0" y="0"/>
          <a:chExt cx="0" cy="0"/>
        </a:xfrm>
      </p:grpSpPr>
      <p:sp>
        <p:nvSpPr>
          <p:cNvPr id="2" name="Freeform 2"/>
          <p:cNvSpPr/>
          <p:nvPr/>
        </p:nvSpPr>
        <p:spPr>
          <a:xfrm>
            <a:off x="-1652655" y="1421831"/>
            <a:ext cx="20814942" cy="8825535"/>
          </a:xfrm>
          <a:custGeom>
            <a:avLst/>
            <a:gdLst/>
            <a:ahLst/>
            <a:cxnLst/>
            <a:rect l="l" t="t" r="r" b="b"/>
            <a:pathLst>
              <a:path w="20814942" h="8825535">
                <a:moveTo>
                  <a:pt x="0" y="0"/>
                </a:moveTo>
                <a:lnTo>
                  <a:pt x="20814943" y="0"/>
                </a:lnTo>
                <a:lnTo>
                  <a:pt x="20814943" y="8825536"/>
                </a:lnTo>
                <a:lnTo>
                  <a:pt x="0" y="8825536"/>
                </a:lnTo>
                <a:lnTo>
                  <a:pt x="0" y="0"/>
                </a:lnTo>
                <a:close/>
              </a:path>
            </a:pathLst>
          </a:custGeom>
          <a:blipFill>
            <a:blip r:embed="rId2">
              <a:alphaModFix amt="60000"/>
            </a:blip>
            <a:stretch>
              <a:fillRect/>
            </a:stretch>
          </a:blipFill>
        </p:spPr>
        <p:txBody>
          <a:bodyPr/>
          <a:lstStyle/>
          <a:p>
            <a:endParaRPr lang="es-GT"/>
          </a:p>
        </p:txBody>
      </p:sp>
      <p:grpSp>
        <p:nvGrpSpPr>
          <p:cNvPr id="3" name="Group 3"/>
          <p:cNvGrpSpPr/>
          <p:nvPr/>
        </p:nvGrpSpPr>
        <p:grpSpPr>
          <a:xfrm>
            <a:off x="0" y="9631389"/>
            <a:ext cx="18288000" cy="816603"/>
            <a:chOff x="0" y="0"/>
            <a:chExt cx="5019118" cy="734958"/>
          </a:xfrm>
        </p:grpSpPr>
        <p:sp>
          <p:nvSpPr>
            <p:cNvPr id="4" name="Freeform 4"/>
            <p:cNvSpPr/>
            <p:nvPr/>
          </p:nvSpPr>
          <p:spPr>
            <a:xfrm>
              <a:off x="0" y="0"/>
              <a:ext cx="5019118" cy="734958"/>
            </a:xfrm>
            <a:custGeom>
              <a:avLst/>
              <a:gdLst/>
              <a:ahLst/>
              <a:cxnLst/>
              <a:rect l="l" t="t" r="r" b="b"/>
              <a:pathLst>
                <a:path w="5019118" h="734958">
                  <a:moveTo>
                    <a:pt x="0" y="0"/>
                  </a:moveTo>
                  <a:lnTo>
                    <a:pt x="5019118" y="0"/>
                  </a:lnTo>
                  <a:lnTo>
                    <a:pt x="5019118" y="734958"/>
                  </a:lnTo>
                  <a:lnTo>
                    <a:pt x="0" y="734958"/>
                  </a:lnTo>
                  <a:close/>
                </a:path>
              </a:pathLst>
            </a:custGeom>
            <a:solidFill>
              <a:srgbClr val="F3200B">
                <a:alpha val="67843"/>
              </a:srgbClr>
            </a:solidFill>
          </p:spPr>
          <p:txBody>
            <a:bodyPr/>
            <a:lstStyle/>
            <a:p>
              <a:endParaRPr lang="es-GT"/>
            </a:p>
          </p:txBody>
        </p:sp>
        <p:sp>
          <p:nvSpPr>
            <p:cNvPr id="5" name="TextBox 5"/>
            <p:cNvSpPr txBox="1"/>
            <p:nvPr/>
          </p:nvSpPr>
          <p:spPr>
            <a:xfrm>
              <a:off x="0" y="-76200"/>
              <a:ext cx="5019118" cy="811158"/>
            </a:xfrm>
            <a:prstGeom prst="rect">
              <a:avLst/>
            </a:prstGeom>
          </p:spPr>
          <p:txBody>
            <a:bodyPr lIns="50800" tIns="50800" rIns="50800" bIns="50800" rtlCol="0" anchor="ctr"/>
            <a:lstStyle/>
            <a:p>
              <a:pPr algn="ctr">
                <a:lnSpc>
                  <a:spcPts val="3150"/>
                </a:lnSpc>
              </a:pPr>
              <a:endParaRPr/>
            </a:p>
          </p:txBody>
        </p:sp>
      </p:grpSp>
      <p:sp>
        <p:nvSpPr>
          <p:cNvPr id="6" name="TextBox 6"/>
          <p:cNvSpPr txBox="1"/>
          <p:nvPr/>
        </p:nvSpPr>
        <p:spPr>
          <a:xfrm>
            <a:off x="5628438" y="4551954"/>
            <a:ext cx="7031124" cy="512961"/>
          </a:xfrm>
          <a:prstGeom prst="rect">
            <a:avLst/>
          </a:prstGeom>
        </p:spPr>
        <p:txBody>
          <a:bodyPr lIns="0" tIns="0" rIns="0" bIns="0" rtlCol="0" anchor="t">
            <a:spAutoFit/>
          </a:bodyPr>
          <a:lstStyle/>
          <a:p>
            <a:pPr algn="ctr">
              <a:lnSpc>
                <a:spcPts val="4000"/>
              </a:lnSpc>
            </a:pPr>
            <a:r>
              <a:rPr lang="en-US" sz="4000" dirty="0">
                <a:solidFill>
                  <a:srgbClr val="FFFFFF"/>
                </a:solidFill>
                <a:latin typeface="Times New Roman"/>
                <a:ea typeface="Times New Roman"/>
                <a:cs typeface="Times New Roman"/>
                <a:sym typeface="Times New Roman"/>
              </a:rPr>
              <a:t>PROJECT DETAILS.</a:t>
            </a:r>
          </a:p>
        </p:txBody>
      </p:sp>
      <p:sp>
        <p:nvSpPr>
          <p:cNvPr id="7" name="AutoShape 7"/>
          <p:cNvSpPr/>
          <p:nvPr/>
        </p:nvSpPr>
        <p:spPr>
          <a:xfrm>
            <a:off x="6246482" y="3797450"/>
            <a:ext cx="1146041" cy="706880"/>
          </a:xfrm>
          <a:prstGeom prst="line">
            <a:avLst/>
          </a:prstGeom>
          <a:ln w="9525" cap="flat">
            <a:solidFill>
              <a:srgbClr val="C3C5C6"/>
            </a:solidFill>
            <a:prstDash val="solid"/>
            <a:headEnd type="none" w="sm" len="sm"/>
            <a:tailEnd type="none" w="sm" len="sm"/>
          </a:ln>
        </p:spPr>
        <p:txBody>
          <a:bodyPr/>
          <a:lstStyle/>
          <a:p>
            <a:endParaRPr lang="es-GT"/>
          </a:p>
        </p:txBody>
      </p:sp>
      <p:sp>
        <p:nvSpPr>
          <p:cNvPr id="8" name="AutoShape 8"/>
          <p:cNvSpPr/>
          <p:nvPr/>
        </p:nvSpPr>
        <p:spPr>
          <a:xfrm flipV="1">
            <a:off x="5937539" y="5110755"/>
            <a:ext cx="1371381" cy="816603"/>
          </a:xfrm>
          <a:prstGeom prst="line">
            <a:avLst/>
          </a:prstGeom>
          <a:ln w="9525" cap="flat">
            <a:solidFill>
              <a:srgbClr val="C3C5C6"/>
            </a:solidFill>
            <a:prstDash val="solid"/>
            <a:headEnd type="none" w="sm" len="sm"/>
            <a:tailEnd type="none" w="sm" len="sm"/>
          </a:ln>
        </p:spPr>
        <p:txBody>
          <a:bodyPr/>
          <a:lstStyle/>
          <a:p>
            <a:endParaRPr lang="es-GT"/>
          </a:p>
        </p:txBody>
      </p:sp>
      <p:sp>
        <p:nvSpPr>
          <p:cNvPr id="9" name="AutoShape 9"/>
          <p:cNvSpPr/>
          <p:nvPr/>
        </p:nvSpPr>
        <p:spPr>
          <a:xfrm flipH="1">
            <a:off x="9204838" y="5110755"/>
            <a:ext cx="939890" cy="1041889"/>
          </a:xfrm>
          <a:prstGeom prst="line">
            <a:avLst/>
          </a:prstGeom>
          <a:ln w="9525" cap="flat">
            <a:solidFill>
              <a:srgbClr val="C3C5C6"/>
            </a:solidFill>
            <a:prstDash val="solid"/>
            <a:headEnd type="none" w="sm" len="sm"/>
            <a:tailEnd type="none" w="sm" len="sm"/>
          </a:ln>
        </p:spPr>
        <p:txBody>
          <a:bodyPr/>
          <a:lstStyle/>
          <a:p>
            <a:endParaRPr lang="es-GT"/>
          </a:p>
        </p:txBody>
      </p:sp>
      <p:sp>
        <p:nvSpPr>
          <p:cNvPr id="10" name="AutoShape 10"/>
          <p:cNvSpPr/>
          <p:nvPr/>
        </p:nvSpPr>
        <p:spPr>
          <a:xfrm>
            <a:off x="8312252" y="5506084"/>
            <a:ext cx="567898" cy="0"/>
          </a:xfrm>
          <a:prstGeom prst="line">
            <a:avLst/>
          </a:prstGeom>
          <a:ln w="38100" cap="flat">
            <a:solidFill>
              <a:srgbClr val="D2B99A"/>
            </a:solidFill>
            <a:prstDash val="solid"/>
            <a:headEnd type="none" w="sm" len="sm"/>
            <a:tailEnd type="none" w="sm" len="sm"/>
          </a:ln>
        </p:spPr>
        <p:txBody>
          <a:bodyPr/>
          <a:lstStyle/>
          <a:p>
            <a:endParaRPr lang="es-GT"/>
          </a:p>
        </p:txBody>
      </p:sp>
      <p:grpSp>
        <p:nvGrpSpPr>
          <p:cNvPr id="11" name="Group 11"/>
          <p:cNvGrpSpPr/>
          <p:nvPr/>
        </p:nvGrpSpPr>
        <p:grpSpPr>
          <a:xfrm>
            <a:off x="0" y="-1"/>
            <a:ext cx="18288000" cy="1275179"/>
            <a:chOff x="0" y="0"/>
            <a:chExt cx="4816593" cy="812800"/>
          </a:xfrm>
        </p:grpSpPr>
        <p:sp>
          <p:nvSpPr>
            <p:cNvPr id="12" name="Freeform 12"/>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a:p>
          </p:txBody>
        </p:sp>
        <p:sp>
          <p:nvSpPr>
            <p:cNvPr id="13" name="TextBox 13"/>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sp>
        <p:nvSpPr>
          <p:cNvPr id="14" name="Freeform 14"/>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3"/>
            <a:stretch>
              <a:fillRect b="-23712"/>
            </a:stretch>
          </a:blipFill>
        </p:spPr>
        <p:txBody>
          <a:bodyPr/>
          <a:lstStyle/>
          <a:p>
            <a:endParaRPr lang="es-GT"/>
          </a:p>
        </p:txBody>
      </p:sp>
      <p:sp>
        <p:nvSpPr>
          <p:cNvPr id="15" name="AutoShape 15"/>
          <p:cNvSpPr/>
          <p:nvPr/>
        </p:nvSpPr>
        <p:spPr>
          <a:xfrm flipV="1">
            <a:off x="10207196" y="3480371"/>
            <a:ext cx="302347" cy="1020785"/>
          </a:xfrm>
          <a:prstGeom prst="line">
            <a:avLst/>
          </a:prstGeom>
          <a:ln w="9525" cap="flat">
            <a:solidFill>
              <a:srgbClr val="C3C5C6"/>
            </a:solidFill>
            <a:prstDash val="solid"/>
            <a:headEnd type="none" w="sm" len="sm"/>
            <a:tailEnd type="none" w="sm" len="sm"/>
          </a:ln>
        </p:spPr>
        <p:txBody>
          <a:bodyPr/>
          <a:lstStyle/>
          <a:p>
            <a:endParaRPr lang="es-GT"/>
          </a:p>
        </p:txBody>
      </p:sp>
      <p:sp>
        <p:nvSpPr>
          <p:cNvPr id="16" name="AutoShape 16"/>
          <p:cNvSpPr/>
          <p:nvPr/>
        </p:nvSpPr>
        <p:spPr>
          <a:xfrm>
            <a:off x="8312252" y="4222536"/>
            <a:ext cx="567898" cy="0"/>
          </a:xfrm>
          <a:prstGeom prst="line">
            <a:avLst/>
          </a:prstGeom>
          <a:ln w="38100" cap="flat">
            <a:solidFill>
              <a:srgbClr val="D2B99A"/>
            </a:solidFill>
            <a:prstDash val="solid"/>
            <a:headEnd type="none" w="sm" len="sm"/>
            <a:tailEnd type="none" w="sm" len="sm"/>
          </a:ln>
        </p:spPr>
        <p:txBody>
          <a:bodyPr/>
          <a:lstStyle/>
          <a:p>
            <a:endParaRPr lang="es-GT"/>
          </a:p>
        </p:txBody>
      </p:sp>
      <p:sp>
        <p:nvSpPr>
          <p:cNvPr id="17" name="TextBox 17"/>
          <p:cNvSpPr txBox="1"/>
          <p:nvPr/>
        </p:nvSpPr>
        <p:spPr>
          <a:xfrm>
            <a:off x="15372227" y="9633592"/>
            <a:ext cx="8707671" cy="504826"/>
          </a:xfrm>
          <a:prstGeom prst="rect">
            <a:avLst/>
          </a:prstGeom>
        </p:spPr>
        <p:txBody>
          <a:bodyPr lIns="0" tIns="0" rIns="0" bIns="0" rtlCol="0" anchor="t">
            <a:spAutoFit/>
          </a:bodyPr>
          <a:lstStyle/>
          <a:p>
            <a:pPr algn="just">
              <a:lnSpc>
                <a:spcPts val="4199"/>
              </a:lnSpc>
            </a:pPr>
            <a:r>
              <a:rPr lang="en-US" sz="2999" b="1" spc="71" dirty="0" err="1">
                <a:solidFill>
                  <a:srgbClr val="D9D9D9"/>
                </a:solidFill>
                <a:latin typeface="DM Sans Bold"/>
                <a:ea typeface="DM Sans Bold"/>
                <a:cs typeface="DM Sans Bold"/>
                <a:sym typeface="DM Sans Bold"/>
              </a:rPr>
              <a:t>NicoNautas</a:t>
            </a:r>
            <a:endParaRPr lang="en-US" sz="2999" b="1" spc="71" dirty="0">
              <a:solidFill>
                <a:srgbClr val="D9D9D9"/>
              </a:solidFill>
              <a:latin typeface="DM Sans Bold"/>
              <a:ea typeface="DM Sans Bold"/>
              <a:cs typeface="DM Sans Bold"/>
              <a:sym typeface="DM Sans Bold"/>
            </a:endParaRPr>
          </a:p>
        </p:txBody>
      </p:sp>
      <p:sp>
        <p:nvSpPr>
          <p:cNvPr id="18" name="TextBox 18"/>
          <p:cNvSpPr txBox="1"/>
          <p:nvPr/>
        </p:nvSpPr>
        <p:spPr>
          <a:xfrm>
            <a:off x="9144000" y="2365945"/>
            <a:ext cx="4895684" cy="1100045"/>
          </a:xfrm>
          <a:prstGeom prst="rect">
            <a:avLst/>
          </a:prstGeom>
        </p:spPr>
        <p:txBody>
          <a:bodyPr lIns="0" tIns="0" rIns="0" bIns="0" rtlCol="0" anchor="t">
            <a:spAutoFit/>
          </a:bodyPr>
          <a:lstStyle/>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It analyzes the surface´s climatic conditions.</a:t>
            </a:r>
          </a:p>
        </p:txBody>
      </p:sp>
      <p:sp>
        <p:nvSpPr>
          <p:cNvPr id="19" name="TextBox 19"/>
          <p:cNvSpPr txBox="1"/>
          <p:nvPr/>
        </p:nvSpPr>
        <p:spPr>
          <a:xfrm>
            <a:off x="2356720" y="2577560"/>
            <a:ext cx="5724085" cy="1100045"/>
          </a:xfrm>
          <a:prstGeom prst="rect">
            <a:avLst/>
          </a:prstGeom>
        </p:spPr>
        <p:txBody>
          <a:bodyPr wrap="square" lIns="0" tIns="0" rIns="0" bIns="0" rtlCol="0" anchor="t">
            <a:spAutoFit/>
          </a:bodyPr>
          <a:lstStyle/>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This device operates through the use of actuators and sensors.</a:t>
            </a:r>
          </a:p>
        </p:txBody>
      </p:sp>
      <p:sp>
        <p:nvSpPr>
          <p:cNvPr id="20" name="TextBox 20"/>
          <p:cNvSpPr txBox="1"/>
          <p:nvPr/>
        </p:nvSpPr>
        <p:spPr>
          <a:xfrm>
            <a:off x="607466" y="6179298"/>
            <a:ext cx="4509839" cy="1677126"/>
          </a:xfrm>
          <a:prstGeom prst="rect">
            <a:avLst/>
          </a:prstGeom>
        </p:spPr>
        <p:txBody>
          <a:bodyPr lIns="0" tIns="0" rIns="0" bIns="0" rtlCol="0" anchor="t">
            <a:spAutoFit/>
          </a:bodyPr>
          <a:lstStyle/>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The project aims to foster awareness of climate change.</a:t>
            </a:r>
          </a:p>
        </p:txBody>
      </p:sp>
      <p:sp>
        <p:nvSpPr>
          <p:cNvPr id="21" name="TextBox 21"/>
          <p:cNvSpPr txBox="1"/>
          <p:nvPr/>
        </p:nvSpPr>
        <p:spPr>
          <a:xfrm>
            <a:off x="5937539" y="6047869"/>
            <a:ext cx="7492989" cy="2831288"/>
          </a:xfrm>
          <a:prstGeom prst="rect">
            <a:avLst/>
          </a:prstGeom>
        </p:spPr>
        <p:txBody>
          <a:bodyPr lIns="0" tIns="0" rIns="0" bIns="0" rtlCol="0" anchor="t">
            <a:spAutoFit/>
          </a:bodyPr>
          <a:lstStyle/>
          <a:p>
            <a:pPr marL="647697"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The tools used in this project are: The UNO R3 board from the ELEGO package (hardware), the opensource C++ programming language, and the Arduino IDE development (software).</a:t>
            </a:r>
          </a:p>
        </p:txBody>
      </p:sp>
      <p:sp>
        <p:nvSpPr>
          <p:cNvPr id="22" name="TextBox 22"/>
          <p:cNvSpPr txBox="1"/>
          <p:nvPr/>
        </p:nvSpPr>
        <p:spPr>
          <a:xfrm>
            <a:off x="1984184" y="763971"/>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023E"/>
        </a:solidFill>
        <a:effectLst/>
      </p:bgPr>
    </p:bg>
    <p:spTree>
      <p:nvGrpSpPr>
        <p:cNvPr id="1" name=""/>
        <p:cNvGrpSpPr/>
        <p:nvPr/>
      </p:nvGrpSpPr>
      <p:grpSpPr>
        <a:xfrm>
          <a:off x="0" y="0"/>
          <a:ext cx="0" cy="0"/>
          <a:chOff x="0" y="0"/>
          <a:chExt cx="0" cy="0"/>
        </a:xfrm>
      </p:grpSpPr>
      <p:sp>
        <p:nvSpPr>
          <p:cNvPr id="2" name="Freeform 2"/>
          <p:cNvSpPr/>
          <p:nvPr/>
        </p:nvSpPr>
        <p:spPr>
          <a:xfrm flipH="1">
            <a:off x="7721030" y="1496353"/>
            <a:ext cx="16230600" cy="6881774"/>
          </a:xfrm>
          <a:custGeom>
            <a:avLst/>
            <a:gdLst/>
            <a:ahLst/>
            <a:cxnLst/>
            <a:rect l="l" t="t" r="r" b="b"/>
            <a:pathLst>
              <a:path w="16230600" h="6881774">
                <a:moveTo>
                  <a:pt x="16230600" y="0"/>
                </a:moveTo>
                <a:lnTo>
                  <a:pt x="0" y="0"/>
                </a:lnTo>
                <a:lnTo>
                  <a:pt x="0" y="6881775"/>
                </a:lnTo>
                <a:lnTo>
                  <a:pt x="16230600" y="6881775"/>
                </a:lnTo>
                <a:lnTo>
                  <a:pt x="16230600" y="0"/>
                </a:lnTo>
                <a:close/>
              </a:path>
            </a:pathLst>
          </a:custGeom>
          <a:blipFill>
            <a:blip r:embed="rId2">
              <a:alphaModFix amt="60000"/>
            </a:blip>
            <a:stretch>
              <a:fillRect/>
            </a:stretch>
          </a:blipFill>
        </p:spPr>
        <p:txBody>
          <a:bodyPr/>
          <a:lstStyle/>
          <a:p>
            <a:endParaRPr lang="es-GT"/>
          </a:p>
        </p:txBody>
      </p:sp>
      <p:sp>
        <p:nvSpPr>
          <p:cNvPr id="3" name="Freeform 3"/>
          <p:cNvSpPr/>
          <p:nvPr/>
        </p:nvSpPr>
        <p:spPr>
          <a:xfrm>
            <a:off x="280403" y="1679388"/>
            <a:ext cx="7600612" cy="7319550"/>
          </a:xfrm>
          <a:custGeom>
            <a:avLst/>
            <a:gdLst/>
            <a:ahLst/>
            <a:cxnLst/>
            <a:rect l="l" t="t" r="r" b="b"/>
            <a:pathLst>
              <a:path w="7600612" h="7319550">
                <a:moveTo>
                  <a:pt x="0" y="0"/>
                </a:moveTo>
                <a:lnTo>
                  <a:pt x="7600612" y="0"/>
                </a:lnTo>
                <a:lnTo>
                  <a:pt x="7600612" y="7319550"/>
                </a:lnTo>
                <a:lnTo>
                  <a:pt x="0" y="7319550"/>
                </a:lnTo>
                <a:lnTo>
                  <a:pt x="0" y="0"/>
                </a:lnTo>
                <a:close/>
              </a:path>
            </a:pathLst>
          </a:custGeom>
          <a:blipFill>
            <a:blip r:embed="rId3"/>
            <a:stretch>
              <a:fillRect l="-24469" r="-3933"/>
            </a:stretch>
          </a:blipFill>
        </p:spPr>
        <p:txBody>
          <a:bodyPr/>
          <a:lstStyle/>
          <a:p>
            <a:endParaRPr lang="es-GT"/>
          </a:p>
        </p:txBody>
      </p:sp>
      <p:grpSp>
        <p:nvGrpSpPr>
          <p:cNvPr id="4" name="Group 4"/>
          <p:cNvGrpSpPr/>
          <p:nvPr/>
        </p:nvGrpSpPr>
        <p:grpSpPr>
          <a:xfrm>
            <a:off x="0" y="163183"/>
            <a:ext cx="18288000" cy="1111996"/>
            <a:chOff x="0" y="0"/>
            <a:chExt cx="4816593" cy="812800"/>
          </a:xfrm>
        </p:grpSpPr>
        <p:sp>
          <p:nvSpPr>
            <p:cNvPr id="5" name="Freeform 5"/>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a:p>
          </p:txBody>
        </p:sp>
        <p:sp>
          <p:nvSpPr>
            <p:cNvPr id="6" name="TextBox 6"/>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sp>
        <p:nvSpPr>
          <p:cNvPr id="7" name="AutoShape 7"/>
          <p:cNvSpPr/>
          <p:nvPr/>
        </p:nvSpPr>
        <p:spPr>
          <a:xfrm>
            <a:off x="9810750" y="2866444"/>
            <a:ext cx="567898" cy="0"/>
          </a:xfrm>
          <a:prstGeom prst="line">
            <a:avLst/>
          </a:prstGeom>
          <a:ln w="38100" cap="flat">
            <a:solidFill>
              <a:srgbClr val="D2B99A"/>
            </a:solidFill>
            <a:prstDash val="solid"/>
            <a:headEnd type="none" w="sm" len="sm"/>
            <a:tailEnd type="none" w="sm" len="sm"/>
          </a:ln>
        </p:spPr>
        <p:txBody>
          <a:bodyPr/>
          <a:lstStyle/>
          <a:p>
            <a:endParaRPr lang="es-GT"/>
          </a:p>
        </p:txBody>
      </p:sp>
      <p:sp>
        <p:nvSpPr>
          <p:cNvPr id="8" name="Freeform 8"/>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4"/>
            <a:stretch>
              <a:fillRect b="-23712"/>
            </a:stretch>
          </a:blipFill>
        </p:spPr>
        <p:txBody>
          <a:bodyPr/>
          <a:lstStyle/>
          <a:p>
            <a:endParaRPr lang="es-GT"/>
          </a:p>
        </p:txBody>
      </p:sp>
      <p:grpSp>
        <p:nvGrpSpPr>
          <p:cNvPr id="9" name="Group 9"/>
          <p:cNvGrpSpPr/>
          <p:nvPr/>
        </p:nvGrpSpPr>
        <p:grpSpPr>
          <a:xfrm>
            <a:off x="14411499" y="495300"/>
            <a:ext cx="3876497" cy="10287000"/>
            <a:chOff x="0" y="0"/>
            <a:chExt cx="1020970" cy="2709333"/>
          </a:xfrm>
        </p:grpSpPr>
        <p:sp>
          <p:nvSpPr>
            <p:cNvPr id="10" name="Freeform 10"/>
            <p:cNvSpPr/>
            <p:nvPr/>
          </p:nvSpPr>
          <p:spPr>
            <a:xfrm>
              <a:off x="0" y="0"/>
              <a:ext cx="1020970" cy="2709333"/>
            </a:xfrm>
            <a:custGeom>
              <a:avLst/>
              <a:gdLst/>
              <a:ahLst/>
              <a:cxnLst/>
              <a:rect l="l" t="t" r="r" b="b"/>
              <a:pathLst>
                <a:path w="1020970" h="2709333">
                  <a:moveTo>
                    <a:pt x="0" y="0"/>
                  </a:moveTo>
                  <a:lnTo>
                    <a:pt x="1020970" y="0"/>
                  </a:lnTo>
                  <a:lnTo>
                    <a:pt x="1020970" y="2709333"/>
                  </a:lnTo>
                  <a:lnTo>
                    <a:pt x="0" y="2709333"/>
                  </a:lnTo>
                  <a:close/>
                </a:path>
              </a:pathLst>
            </a:custGeom>
            <a:gradFill rotWithShape="1">
              <a:gsLst>
                <a:gs pos="0">
                  <a:srgbClr val="000000">
                    <a:alpha val="0"/>
                  </a:srgbClr>
                </a:gs>
                <a:gs pos="50000">
                  <a:srgbClr val="000000">
                    <a:alpha val="48500"/>
                  </a:srgbClr>
                </a:gs>
                <a:gs pos="100000">
                  <a:srgbClr val="000000">
                    <a:alpha val="100000"/>
                  </a:srgbClr>
                </a:gs>
              </a:gsLst>
              <a:lin ang="0"/>
            </a:gradFill>
          </p:spPr>
          <p:txBody>
            <a:bodyPr/>
            <a:lstStyle/>
            <a:p>
              <a:endParaRPr lang="es-GT"/>
            </a:p>
          </p:txBody>
        </p:sp>
        <p:sp>
          <p:nvSpPr>
            <p:cNvPr id="11" name="TextBox 11"/>
            <p:cNvSpPr txBox="1"/>
            <p:nvPr/>
          </p:nvSpPr>
          <p:spPr>
            <a:xfrm>
              <a:off x="0" y="9525"/>
              <a:ext cx="1020970" cy="2699808"/>
            </a:xfrm>
            <a:prstGeom prst="rect">
              <a:avLst/>
            </a:prstGeom>
          </p:spPr>
          <p:txBody>
            <a:bodyPr lIns="50800" tIns="50800" rIns="50800" bIns="50800" rtlCol="0" anchor="ctr"/>
            <a:lstStyle/>
            <a:p>
              <a:pPr algn="ctr">
                <a:lnSpc>
                  <a:spcPts val="1800"/>
                </a:lnSpc>
              </a:pPr>
              <a:endParaRPr/>
            </a:p>
          </p:txBody>
        </p:sp>
      </p:grpSp>
      <p:grpSp>
        <p:nvGrpSpPr>
          <p:cNvPr id="12" name="Group 12"/>
          <p:cNvGrpSpPr/>
          <p:nvPr/>
        </p:nvGrpSpPr>
        <p:grpSpPr>
          <a:xfrm>
            <a:off x="-154223" y="9286354"/>
            <a:ext cx="18442223" cy="1036812"/>
            <a:chOff x="0" y="0"/>
            <a:chExt cx="5019118" cy="742558"/>
          </a:xfrm>
        </p:grpSpPr>
        <p:sp>
          <p:nvSpPr>
            <p:cNvPr id="13" name="Freeform 13"/>
            <p:cNvSpPr/>
            <p:nvPr/>
          </p:nvSpPr>
          <p:spPr>
            <a:xfrm>
              <a:off x="0" y="0"/>
              <a:ext cx="5019118" cy="742558"/>
            </a:xfrm>
            <a:custGeom>
              <a:avLst/>
              <a:gdLst/>
              <a:ahLst/>
              <a:cxnLst/>
              <a:rect l="l" t="t" r="r" b="b"/>
              <a:pathLst>
                <a:path w="5019118" h="742558">
                  <a:moveTo>
                    <a:pt x="0" y="0"/>
                  </a:moveTo>
                  <a:lnTo>
                    <a:pt x="5019118" y="0"/>
                  </a:lnTo>
                  <a:lnTo>
                    <a:pt x="5019118" y="742558"/>
                  </a:lnTo>
                  <a:lnTo>
                    <a:pt x="0" y="742558"/>
                  </a:lnTo>
                  <a:close/>
                </a:path>
              </a:pathLst>
            </a:custGeom>
            <a:solidFill>
              <a:srgbClr val="F3200B">
                <a:alpha val="67843"/>
              </a:srgbClr>
            </a:solidFill>
          </p:spPr>
          <p:txBody>
            <a:bodyPr/>
            <a:lstStyle/>
            <a:p>
              <a:endParaRPr lang="es-GT"/>
            </a:p>
          </p:txBody>
        </p:sp>
        <p:sp>
          <p:nvSpPr>
            <p:cNvPr id="14" name="TextBox 14"/>
            <p:cNvSpPr txBox="1"/>
            <p:nvPr/>
          </p:nvSpPr>
          <p:spPr>
            <a:xfrm>
              <a:off x="0" y="-76200"/>
              <a:ext cx="5019118" cy="818758"/>
            </a:xfrm>
            <a:prstGeom prst="rect">
              <a:avLst/>
            </a:prstGeom>
          </p:spPr>
          <p:txBody>
            <a:bodyPr lIns="50800" tIns="50800" rIns="50800" bIns="50800" rtlCol="0" anchor="ctr"/>
            <a:lstStyle/>
            <a:p>
              <a:pPr algn="ctr">
                <a:lnSpc>
                  <a:spcPts val="3150"/>
                </a:lnSpc>
              </a:pPr>
              <a:endParaRPr/>
            </a:p>
          </p:txBody>
        </p:sp>
      </p:grpSp>
      <p:sp>
        <p:nvSpPr>
          <p:cNvPr id="15" name="TextBox 15"/>
          <p:cNvSpPr txBox="1"/>
          <p:nvPr/>
        </p:nvSpPr>
        <p:spPr>
          <a:xfrm>
            <a:off x="9144000" y="1783768"/>
            <a:ext cx="6717584" cy="1051570"/>
          </a:xfrm>
          <a:prstGeom prst="rect">
            <a:avLst/>
          </a:prstGeom>
        </p:spPr>
        <p:txBody>
          <a:bodyPr lIns="0" tIns="0" rIns="0" bIns="0" rtlCol="0" anchor="t">
            <a:spAutoFit/>
          </a:bodyPr>
          <a:lstStyle/>
          <a:p>
            <a:pPr lvl="1" algn="ctr">
              <a:lnSpc>
                <a:spcPts val="4000"/>
              </a:lnSpc>
            </a:pPr>
            <a:r>
              <a:rPr lang="en-US" sz="4000" dirty="0">
                <a:solidFill>
                  <a:srgbClr val="FFFFFF"/>
                </a:solidFill>
                <a:latin typeface="Poppins Light"/>
                <a:ea typeface="Poppins Light"/>
                <a:cs typeface="Poppins Light"/>
                <a:sym typeface="Poppins Light"/>
              </a:rPr>
              <a:t>PROJECT</a:t>
            </a:r>
          </a:p>
          <a:p>
            <a:pPr lvl="1" algn="ctr">
              <a:lnSpc>
                <a:spcPts val="4000"/>
              </a:lnSpc>
            </a:pPr>
            <a:r>
              <a:rPr lang="en-US" sz="4000" dirty="0">
                <a:solidFill>
                  <a:srgbClr val="FFFFFF"/>
                </a:solidFill>
                <a:latin typeface="Poppins Light"/>
                <a:ea typeface="Poppins Light"/>
                <a:cs typeface="Poppins Light"/>
                <a:sym typeface="Poppins Light"/>
              </a:rPr>
              <a:t> INNOVATION</a:t>
            </a:r>
          </a:p>
        </p:txBody>
      </p:sp>
      <p:sp>
        <p:nvSpPr>
          <p:cNvPr id="16" name="TextBox 16"/>
          <p:cNvSpPr txBox="1"/>
          <p:nvPr/>
        </p:nvSpPr>
        <p:spPr>
          <a:xfrm>
            <a:off x="8810259" y="4074342"/>
            <a:ext cx="7718075" cy="3408369"/>
          </a:xfrm>
          <a:prstGeom prst="rect">
            <a:avLst/>
          </a:prstGeom>
        </p:spPr>
        <p:txBody>
          <a:bodyPr lIns="0" tIns="0" rIns="0" bIns="0" rtlCol="0" anchor="t">
            <a:spAutoFit/>
          </a:bodyPr>
          <a:lstStyle/>
          <a:p>
            <a:pPr algn="just">
              <a:lnSpc>
                <a:spcPts val="4499"/>
              </a:lnSpc>
            </a:pPr>
            <a:r>
              <a:rPr lang="en-US" sz="2999" dirty="0">
                <a:solidFill>
                  <a:srgbClr val="FFFFFF"/>
                </a:solidFill>
                <a:latin typeface="Times New Roman"/>
                <a:ea typeface="Times New Roman"/>
                <a:cs typeface="Times New Roman"/>
                <a:sym typeface="Times New Roman"/>
              </a:rPr>
              <a:t>This open system stands out for its ability to monitor temperature  and humidity 	through sensors, setting it apart from conventional school projects. It analyzes terrestrial date so identify specific climatic changes, providing accurate and localized information.</a:t>
            </a:r>
          </a:p>
        </p:txBody>
      </p:sp>
      <p:sp>
        <p:nvSpPr>
          <p:cNvPr id="17" name="TextBox 17"/>
          <p:cNvSpPr txBox="1"/>
          <p:nvPr/>
        </p:nvSpPr>
        <p:spPr>
          <a:xfrm>
            <a:off x="15243959" y="9618991"/>
            <a:ext cx="8707671" cy="504826"/>
          </a:xfrm>
          <a:prstGeom prst="rect">
            <a:avLst/>
          </a:prstGeom>
        </p:spPr>
        <p:txBody>
          <a:bodyPr lIns="0" tIns="0" rIns="0" bIns="0" rtlCol="0" anchor="t">
            <a:spAutoFit/>
          </a:bodyPr>
          <a:lstStyle/>
          <a:p>
            <a:pPr algn="just">
              <a:lnSpc>
                <a:spcPts val="4199"/>
              </a:lnSpc>
            </a:pPr>
            <a:r>
              <a:rPr lang="en-US" sz="2999" b="1" spc="71">
                <a:solidFill>
                  <a:srgbClr val="D9D9D9"/>
                </a:solidFill>
                <a:latin typeface="DM Sans Bold"/>
                <a:ea typeface="DM Sans Bold"/>
                <a:cs typeface="DM Sans Bold"/>
                <a:sym typeface="DM Sans Bold"/>
              </a:rPr>
              <a:t>NicoNautas</a:t>
            </a:r>
          </a:p>
        </p:txBody>
      </p:sp>
      <p:sp>
        <p:nvSpPr>
          <p:cNvPr id="18" name="TextBox 18"/>
          <p:cNvSpPr txBox="1"/>
          <p:nvPr/>
        </p:nvSpPr>
        <p:spPr>
          <a:xfrm>
            <a:off x="1769154" y="901098"/>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9883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870201" t="-1287254" r="-870201"/>
            </a:stretch>
          </a:blipFill>
        </p:spPr>
        <p:txBody>
          <a:bodyPr/>
          <a:lstStyle/>
          <a:p>
            <a:r>
              <a:rPr lang="es-GT" dirty="0"/>
              <a:t>https://github.com/STMARCO414/spaceapps-proyecto</a:t>
            </a:r>
          </a:p>
        </p:txBody>
      </p:sp>
      <p:grpSp>
        <p:nvGrpSpPr>
          <p:cNvPr id="3" name="Group 3"/>
          <p:cNvGrpSpPr/>
          <p:nvPr/>
        </p:nvGrpSpPr>
        <p:grpSpPr>
          <a:xfrm>
            <a:off x="0" y="-1"/>
            <a:ext cx="18288000" cy="1275179"/>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a:p>
          </p:txBody>
        </p:sp>
        <p:sp>
          <p:nvSpPr>
            <p:cNvPr id="5" name="TextBox 5"/>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grpSp>
        <p:nvGrpSpPr>
          <p:cNvPr id="6" name="Group 6"/>
          <p:cNvGrpSpPr/>
          <p:nvPr/>
        </p:nvGrpSpPr>
        <p:grpSpPr>
          <a:xfrm>
            <a:off x="0" y="9633592"/>
            <a:ext cx="18288000" cy="504826"/>
            <a:chOff x="0" y="0"/>
            <a:chExt cx="5019118" cy="740988"/>
          </a:xfrm>
        </p:grpSpPr>
        <p:sp>
          <p:nvSpPr>
            <p:cNvPr id="7" name="Freeform 7"/>
            <p:cNvSpPr/>
            <p:nvPr/>
          </p:nvSpPr>
          <p:spPr>
            <a:xfrm>
              <a:off x="0" y="0"/>
              <a:ext cx="5019118" cy="740988"/>
            </a:xfrm>
            <a:custGeom>
              <a:avLst/>
              <a:gdLst/>
              <a:ahLst/>
              <a:cxnLst/>
              <a:rect l="l" t="t" r="r" b="b"/>
              <a:pathLst>
                <a:path w="5019118" h="740988">
                  <a:moveTo>
                    <a:pt x="0" y="0"/>
                  </a:moveTo>
                  <a:lnTo>
                    <a:pt x="5019118" y="0"/>
                  </a:lnTo>
                  <a:lnTo>
                    <a:pt x="5019118" y="740988"/>
                  </a:lnTo>
                  <a:lnTo>
                    <a:pt x="0" y="740988"/>
                  </a:lnTo>
                  <a:close/>
                </a:path>
              </a:pathLst>
            </a:custGeom>
            <a:solidFill>
              <a:srgbClr val="F3200B">
                <a:alpha val="67843"/>
              </a:srgbClr>
            </a:solidFill>
          </p:spPr>
          <p:txBody>
            <a:bodyPr/>
            <a:lstStyle/>
            <a:p>
              <a:endParaRPr lang="es-GT"/>
            </a:p>
          </p:txBody>
        </p:sp>
        <p:sp>
          <p:nvSpPr>
            <p:cNvPr id="8" name="TextBox 8"/>
            <p:cNvSpPr txBox="1"/>
            <p:nvPr/>
          </p:nvSpPr>
          <p:spPr>
            <a:xfrm>
              <a:off x="0" y="-76200"/>
              <a:ext cx="5019118" cy="817188"/>
            </a:xfrm>
            <a:prstGeom prst="rect">
              <a:avLst/>
            </a:prstGeom>
          </p:spPr>
          <p:txBody>
            <a:bodyPr lIns="50800" tIns="50800" rIns="50800" bIns="50800" rtlCol="0" anchor="ctr"/>
            <a:lstStyle/>
            <a:p>
              <a:pPr algn="ctr">
                <a:lnSpc>
                  <a:spcPts val="3150"/>
                </a:lnSpc>
              </a:pPr>
              <a:endParaRPr/>
            </a:p>
          </p:txBody>
        </p:sp>
      </p:grpSp>
      <p:sp>
        <p:nvSpPr>
          <p:cNvPr id="9" name="Freeform 9"/>
          <p:cNvSpPr/>
          <p:nvPr/>
        </p:nvSpPr>
        <p:spPr>
          <a:xfrm>
            <a:off x="492426" y="4980818"/>
            <a:ext cx="4074363" cy="2444040"/>
          </a:xfrm>
          <a:custGeom>
            <a:avLst/>
            <a:gdLst/>
            <a:ahLst/>
            <a:cxnLst/>
            <a:rect l="l" t="t" r="r" b="b"/>
            <a:pathLst>
              <a:path w="4074363" h="2444040">
                <a:moveTo>
                  <a:pt x="0" y="0"/>
                </a:moveTo>
                <a:lnTo>
                  <a:pt x="4074363" y="0"/>
                </a:lnTo>
                <a:lnTo>
                  <a:pt x="4074363" y="2444041"/>
                </a:lnTo>
                <a:lnTo>
                  <a:pt x="0" y="2444041"/>
                </a:lnTo>
                <a:lnTo>
                  <a:pt x="0" y="0"/>
                </a:lnTo>
                <a:close/>
              </a:path>
            </a:pathLst>
          </a:custGeom>
          <a:blipFill>
            <a:blip r:embed="rId3"/>
            <a:stretch>
              <a:fillRect t="-64383" r="-10338" b="-162621"/>
            </a:stretch>
          </a:blipFill>
        </p:spPr>
        <p:txBody>
          <a:bodyPr/>
          <a:lstStyle/>
          <a:p>
            <a:endParaRPr lang="es-GT"/>
          </a:p>
        </p:txBody>
      </p:sp>
      <p:sp>
        <p:nvSpPr>
          <p:cNvPr id="10" name="Freeform 10"/>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4"/>
            <a:stretch>
              <a:fillRect b="-23712"/>
            </a:stretch>
          </a:blipFill>
        </p:spPr>
        <p:txBody>
          <a:bodyPr/>
          <a:lstStyle/>
          <a:p>
            <a:endParaRPr lang="es-GT"/>
          </a:p>
        </p:txBody>
      </p:sp>
      <p:sp>
        <p:nvSpPr>
          <p:cNvPr id="11" name="Freeform 11"/>
          <p:cNvSpPr/>
          <p:nvPr/>
        </p:nvSpPr>
        <p:spPr>
          <a:xfrm>
            <a:off x="4432180" y="7060844"/>
            <a:ext cx="4382910" cy="2372552"/>
          </a:xfrm>
          <a:custGeom>
            <a:avLst/>
            <a:gdLst/>
            <a:ahLst/>
            <a:cxnLst/>
            <a:rect l="l" t="t" r="r" b="b"/>
            <a:pathLst>
              <a:path w="4382910" h="2372552">
                <a:moveTo>
                  <a:pt x="0" y="0"/>
                </a:moveTo>
                <a:lnTo>
                  <a:pt x="4382910" y="0"/>
                </a:lnTo>
                <a:lnTo>
                  <a:pt x="4382910" y="2372552"/>
                </a:lnTo>
                <a:lnTo>
                  <a:pt x="0" y="2372552"/>
                </a:lnTo>
                <a:lnTo>
                  <a:pt x="0" y="0"/>
                </a:lnTo>
                <a:close/>
              </a:path>
            </a:pathLst>
          </a:custGeom>
          <a:blipFill>
            <a:blip r:embed="rId5"/>
            <a:stretch>
              <a:fillRect l="-20241" r="-11074" b="-6459"/>
            </a:stretch>
          </a:blipFill>
        </p:spPr>
        <p:txBody>
          <a:bodyPr/>
          <a:lstStyle/>
          <a:p>
            <a:endParaRPr lang="es-GT"/>
          </a:p>
        </p:txBody>
      </p:sp>
      <p:sp>
        <p:nvSpPr>
          <p:cNvPr id="12" name="TextBox 12"/>
          <p:cNvSpPr txBox="1"/>
          <p:nvPr/>
        </p:nvSpPr>
        <p:spPr>
          <a:xfrm>
            <a:off x="4783522" y="1748427"/>
            <a:ext cx="6812757" cy="1025922"/>
          </a:xfrm>
          <a:prstGeom prst="rect">
            <a:avLst/>
          </a:prstGeom>
        </p:spPr>
        <p:txBody>
          <a:bodyPr lIns="0" tIns="0" rIns="0" bIns="0" rtlCol="0" anchor="t">
            <a:spAutoFit/>
          </a:bodyPr>
          <a:lstStyle/>
          <a:p>
            <a:pPr algn="ctr">
              <a:lnSpc>
                <a:spcPts val="4000"/>
              </a:lnSpc>
            </a:pPr>
            <a:r>
              <a:rPr lang="en-US" sz="4000" dirty="0">
                <a:solidFill>
                  <a:srgbClr val="FFFFFF"/>
                </a:solidFill>
                <a:latin typeface="Times New Roman"/>
                <a:ea typeface="Times New Roman"/>
                <a:cs typeface="Times New Roman"/>
                <a:sym typeface="Times New Roman"/>
              </a:rPr>
              <a:t>USE OF ARTIFICIAL INTELLIGENCE</a:t>
            </a:r>
          </a:p>
        </p:txBody>
      </p:sp>
      <p:sp>
        <p:nvSpPr>
          <p:cNvPr id="13" name="TextBox 13"/>
          <p:cNvSpPr txBox="1"/>
          <p:nvPr/>
        </p:nvSpPr>
        <p:spPr>
          <a:xfrm>
            <a:off x="2060930" y="2694817"/>
            <a:ext cx="3937635" cy="698501"/>
          </a:xfrm>
          <a:prstGeom prst="rect">
            <a:avLst/>
          </a:prstGeom>
        </p:spPr>
        <p:txBody>
          <a:bodyPr lIns="0" tIns="0" rIns="0" bIns="0" rtlCol="0" anchor="t">
            <a:spAutoFit/>
          </a:bodyPr>
          <a:lstStyle/>
          <a:p>
            <a:pPr algn="ctr">
              <a:lnSpc>
                <a:spcPts val="5599"/>
              </a:lnSpc>
            </a:pPr>
            <a:r>
              <a:rPr lang="en-US" sz="3999">
                <a:solidFill>
                  <a:srgbClr val="FFFFFF"/>
                </a:solidFill>
                <a:latin typeface="Times New Roman"/>
                <a:ea typeface="Times New Roman"/>
                <a:cs typeface="Times New Roman"/>
                <a:sym typeface="Times New Roman"/>
              </a:rPr>
              <a:t>COPILOT</a:t>
            </a:r>
          </a:p>
        </p:txBody>
      </p:sp>
      <p:sp>
        <p:nvSpPr>
          <p:cNvPr id="14" name="TextBox 14"/>
          <p:cNvSpPr txBox="1"/>
          <p:nvPr/>
        </p:nvSpPr>
        <p:spPr>
          <a:xfrm>
            <a:off x="12387731" y="2601086"/>
            <a:ext cx="1808385" cy="698501"/>
          </a:xfrm>
          <a:prstGeom prst="rect">
            <a:avLst/>
          </a:prstGeom>
        </p:spPr>
        <p:txBody>
          <a:bodyPr lIns="0" tIns="0" rIns="0" bIns="0" rtlCol="0" anchor="t">
            <a:spAutoFit/>
          </a:bodyPr>
          <a:lstStyle/>
          <a:p>
            <a:pPr algn="just">
              <a:lnSpc>
                <a:spcPts val="5599"/>
              </a:lnSpc>
            </a:pPr>
            <a:r>
              <a:rPr lang="en-US" sz="3999">
                <a:solidFill>
                  <a:srgbClr val="FFFFFF"/>
                </a:solidFill>
                <a:latin typeface="Times New Roman"/>
                <a:ea typeface="Times New Roman"/>
                <a:cs typeface="Times New Roman"/>
                <a:sym typeface="Times New Roman"/>
              </a:rPr>
              <a:t>GitHub</a:t>
            </a:r>
          </a:p>
        </p:txBody>
      </p:sp>
      <p:sp>
        <p:nvSpPr>
          <p:cNvPr id="15" name="TextBox 15"/>
          <p:cNvSpPr txBox="1"/>
          <p:nvPr/>
        </p:nvSpPr>
        <p:spPr>
          <a:xfrm>
            <a:off x="1358922" y="3361567"/>
            <a:ext cx="6146515" cy="1571328"/>
          </a:xfrm>
          <a:prstGeom prst="rect">
            <a:avLst/>
          </a:prstGeom>
        </p:spPr>
        <p:txBody>
          <a:bodyPr lIns="0" tIns="0" rIns="0" bIns="0" rtlCol="0" anchor="t">
            <a:spAutoFit/>
          </a:bodyPr>
          <a:lstStyle/>
          <a:p>
            <a:pPr algn="just">
              <a:lnSpc>
                <a:spcPts val="4199"/>
              </a:lnSpc>
            </a:pPr>
            <a:r>
              <a:rPr lang="en-US" sz="2999" dirty="0">
                <a:solidFill>
                  <a:srgbClr val="FFFFFF"/>
                </a:solidFill>
                <a:latin typeface="Times New Roman"/>
                <a:ea typeface="Times New Roman"/>
                <a:cs typeface="Times New Roman"/>
                <a:sym typeface="Times New Roman"/>
              </a:rPr>
              <a:t>It is used to optimize the connections of the jumper wires, ensuring efficient assembly.</a:t>
            </a:r>
          </a:p>
        </p:txBody>
      </p:sp>
      <p:sp>
        <p:nvSpPr>
          <p:cNvPr id="16" name="TextBox 16"/>
          <p:cNvSpPr txBox="1"/>
          <p:nvPr/>
        </p:nvSpPr>
        <p:spPr>
          <a:xfrm>
            <a:off x="10503762" y="3361567"/>
            <a:ext cx="6014085" cy="1571328"/>
          </a:xfrm>
          <a:prstGeom prst="rect">
            <a:avLst/>
          </a:prstGeom>
        </p:spPr>
        <p:txBody>
          <a:bodyPr lIns="0" tIns="0" rIns="0" bIns="0" rtlCol="0" anchor="t">
            <a:spAutoFit/>
          </a:bodyPr>
          <a:lstStyle/>
          <a:p>
            <a:pPr algn="just">
              <a:lnSpc>
                <a:spcPts val="4199"/>
              </a:lnSpc>
            </a:pPr>
            <a:r>
              <a:rPr lang="en-US" sz="2999" dirty="0">
                <a:solidFill>
                  <a:srgbClr val="FFFFFF"/>
                </a:solidFill>
                <a:latin typeface="Times New Roman"/>
                <a:ea typeface="Times New Roman"/>
                <a:cs typeface="Times New Roman"/>
                <a:sym typeface="Times New Roman"/>
              </a:rPr>
              <a:t>It facilitates version control and collaborative editing of the project´s code.</a:t>
            </a:r>
          </a:p>
        </p:txBody>
      </p:sp>
      <p:sp>
        <p:nvSpPr>
          <p:cNvPr id="17" name="TextBox 17"/>
          <p:cNvSpPr txBox="1"/>
          <p:nvPr/>
        </p:nvSpPr>
        <p:spPr>
          <a:xfrm>
            <a:off x="15372227" y="9633592"/>
            <a:ext cx="8707671" cy="504826"/>
          </a:xfrm>
          <a:prstGeom prst="rect">
            <a:avLst/>
          </a:prstGeom>
        </p:spPr>
        <p:txBody>
          <a:bodyPr lIns="0" tIns="0" rIns="0" bIns="0" rtlCol="0" anchor="t">
            <a:spAutoFit/>
          </a:bodyPr>
          <a:lstStyle/>
          <a:p>
            <a:pPr algn="just">
              <a:lnSpc>
                <a:spcPts val="4199"/>
              </a:lnSpc>
            </a:pPr>
            <a:r>
              <a:rPr lang="en-US" sz="2999" b="1" spc="71">
                <a:solidFill>
                  <a:srgbClr val="D9D9D9"/>
                </a:solidFill>
                <a:latin typeface="DM Sans Bold"/>
                <a:ea typeface="DM Sans Bold"/>
                <a:cs typeface="DM Sans Bold"/>
                <a:sym typeface="DM Sans Bold"/>
              </a:rPr>
              <a:t>NicoNautas</a:t>
            </a:r>
          </a:p>
        </p:txBody>
      </p:sp>
      <p:sp>
        <p:nvSpPr>
          <p:cNvPr id="18" name="TextBox 18"/>
          <p:cNvSpPr txBox="1"/>
          <p:nvPr/>
        </p:nvSpPr>
        <p:spPr>
          <a:xfrm>
            <a:off x="1769154" y="901098"/>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
        <p:nvSpPr>
          <p:cNvPr id="19" name="CuadroTexto 18">
            <a:extLst>
              <a:ext uri="{FF2B5EF4-FFF2-40B4-BE49-F238E27FC236}">
                <a16:creationId xmlns:a16="http://schemas.microsoft.com/office/drawing/2014/main" id="{CD085815-AA49-0EC4-95FE-B21062C9A72F}"/>
              </a:ext>
            </a:extLst>
          </p:cNvPr>
          <p:cNvSpPr txBox="1"/>
          <p:nvPr/>
        </p:nvSpPr>
        <p:spPr>
          <a:xfrm>
            <a:off x="11538209" y="7975557"/>
            <a:ext cx="5315814" cy="646331"/>
          </a:xfrm>
          <a:prstGeom prst="rect">
            <a:avLst/>
          </a:prstGeom>
          <a:noFill/>
        </p:spPr>
        <p:txBody>
          <a:bodyPr wrap="none" rtlCol="0">
            <a:spAutoFit/>
          </a:bodyPr>
          <a:lstStyle/>
          <a:p>
            <a:r>
              <a:rPr lang="es-GT" dirty="0">
                <a:solidFill>
                  <a:schemeClr val="bg1"/>
                </a:solidFill>
              </a:rPr>
              <a:t>https://github.com/STMARCO414/spaceapps-proyecto</a:t>
            </a:r>
          </a:p>
          <a:p>
            <a:endParaRPr lang="es-GT" dirty="0"/>
          </a:p>
        </p:txBody>
      </p:sp>
      <p:sp>
        <p:nvSpPr>
          <p:cNvPr id="20" name="CuadroTexto 19">
            <a:extLst>
              <a:ext uri="{FF2B5EF4-FFF2-40B4-BE49-F238E27FC236}">
                <a16:creationId xmlns:a16="http://schemas.microsoft.com/office/drawing/2014/main" id="{9ED94CF2-7A4F-B1BB-F80C-63D06049BC5A}"/>
              </a:ext>
            </a:extLst>
          </p:cNvPr>
          <p:cNvSpPr txBox="1"/>
          <p:nvPr/>
        </p:nvSpPr>
        <p:spPr>
          <a:xfrm>
            <a:off x="12086692" y="7060380"/>
            <a:ext cx="3581365" cy="523220"/>
          </a:xfrm>
          <a:prstGeom prst="rect">
            <a:avLst/>
          </a:prstGeom>
          <a:noFill/>
        </p:spPr>
        <p:txBody>
          <a:bodyPr wrap="none" rtlCol="0">
            <a:spAutoFit/>
          </a:bodyPr>
          <a:lstStyle/>
          <a:p>
            <a:r>
              <a:rPr lang="es-GT" sz="2800" dirty="0">
                <a:solidFill>
                  <a:schemeClr val="bg1"/>
                </a:solidFill>
              </a:rPr>
              <a:t>Access link  to the code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023E"/>
        </a:solidFill>
        <a:effectLst/>
      </p:bgPr>
    </p:bg>
    <p:spTree>
      <p:nvGrpSpPr>
        <p:cNvPr id="1" name=""/>
        <p:cNvGrpSpPr/>
        <p:nvPr/>
      </p:nvGrpSpPr>
      <p:grpSpPr>
        <a:xfrm>
          <a:off x="0" y="0"/>
          <a:ext cx="0" cy="0"/>
          <a:chOff x="0" y="0"/>
          <a:chExt cx="0" cy="0"/>
        </a:xfrm>
      </p:grpSpPr>
      <p:sp>
        <p:nvSpPr>
          <p:cNvPr id="2" name="Freeform 2"/>
          <p:cNvSpPr/>
          <p:nvPr/>
        </p:nvSpPr>
        <p:spPr>
          <a:xfrm>
            <a:off x="-1263471" y="1461465"/>
            <a:ext cx="20814942" cy="8825535"/>
          </a:xfrm>
          <a:custGeom>
            <a:avLst/>
            <a:gdLst/>
            <a:ahLst/>
            <a:cxnLst/>
            <a:rect l="l" t="t" r="r" b="b"/>
            <a:pathLst>
              <a:path w="20814942" h="8825535">
                <a:moveTo>
                  <a:pt x="0" y="0"/>
                </a:moveTo>
                <a:lnTo>
                  <a:pt x="20814942" y="0"/>
                </a:lnTo>
                <a:lnTo>
                  <a:pt x="20814942" y="8825535"/>
                </a:lnTo>
                <a:lnTo>
                  <a:pt x="0" y="8825535"/>
                </a:lnTo>
                <a:lnTo>
                  <a:pt x="0" y="0"/>
                </a:lnTo>
                <a:close/>
              </a:path>
            </a:pathLst>
          </a:custGeom>
          <a:blipFill>
            <a:blip r:embed="rId2">
              <a:alphaModFix amt="60000"/>
            </a:blip>
            <a:stretch>
              <a:fillRect/>
            </a:stretch>
          </a:blipFill>
        </p:spPr>
        <p:txBody>
          <a:bodyPr/>
          <a:lstStyle/>
          <a:p>
            <a:endParaRPr lang="es-GT"/>
          </a:p>
        </p:txBody>
      </p:sp>
      <p:sp>
        <p:nvSpPr>
          <p:cNvPr id="3" name="TextBox 3"/>
          <p:cNvSpPr txBox="1"/>
          <p:nvPr/>
        </p:nvSpPr>
        <p:spPr>
          <a:xfrm>
            <a:off x="5184630" y="1859746"/>
            <a:ext cx="7572985" cy="512961"/>
          </a:xfrm>
          <a:prstGeom prst="rect">
            <a:avLst/>
          </a:prstGeom>
        </p:spPr>
        <p:txBody>
          <a:bodyPr lIns="0" tIns="0" rIns="0" bIns="0" rtlCol="0" anchor="t">
            <a:spAutoFit/>
          </a:bodyPr>
          <a:lstStyle/>
          <a:p>
            <a:pPr algn="ctr">
              <a:lnSpc>
                <a:spcPts val="4000"/>
              </a:lnSpc>
            </a:pPr>
            <a:r>
              <a:rPr lang="en-US" sz="4000" dirty="0">
                <a:solidFill>
                  <a:srgbClr val="FFFFFF"/>
                </a:solidFill>
                <a:latin typeface="Times New Roman"/>
                <a:ea typeface="Times New Roman"/>
                <a:cs typeface="Times New Roman"/>
                <a:sym typeface="Times New Roman"/>
              </a:rPr>
              <a:t>PROJECT OBJECTIVES</a:t>
            </a:r>
          </a:p>
        </p:txBody>
      </p:sp>
      <p:grpSp>
        <p:nvGrpSpPr>
          <p:cNvPr id="4" name="Group 4"/>
          <p:cNvGrpSpPr/>
          <p:nvPr/>
        </p:nvGrpSpPr>
        <p:grpSpPr>
          <a:xfrm>
            <a:off x="0" y="-1"/>
            <a:ext cx="18288000" cy="1165827"/>
            <a:chOff x="0" y="0"/>
            <a:chExt cx="4816593" cy="783999"/>
          </a:xfrm>
        </p:grpSpPr>
        <p:sp>
          <p:nvSpPr>
            <p:cNvPr id="5" name="Freeform 5"/>
            <p:cNvSpPr/>
            <p:nvPr/>
          </p:nvSpPr>
          <p:spPr>
            <a:xfrm>
              <a:off x="0" y="0"/>
              <a:ext cx="4816592" cy="783999"/>
            </a:xfrm>
            <a:custGeom>
              <a:avLst/>
              <a:gdLst/>
              <a:ahLst/>
              <a:cxnLst/>
              <a:rect l="l" t="t" r="r" b="b"/>
              <a:pathLst>
                <a:path w="4816592" h="783999">
                  <a:moveTo>
                    <a:pt x="0" y="0"/>
                  </a:moveTo>
                  <a:lnTo>
                    <a:pt x="4816592" y="0"/>
                  </a:lnTo>
                  <a:lnTo>
                    <a:pt x="4816592" y="783999"/>
                  </a:lnTo>
                  <a:lnTo>
                    <a:pt x="0" y="783999"/>
                  </a:lnTo>
                  <a:close/>
                </a:path>
              </a:pathLst>
            </a:custGeom>
            <a:solidFill>
              <a:srgbClr val="F3200B">
                <a:alpha val="57647"/>
              </a:srgbClr>
            </a:solidFill>
          </p:spPr>
          <p:txBody>
            <a:bodyPr/>
            <a:lstStyle/>
            <a:p>
              <a:endParaRPr lang="es-GT"/>
            </a:p>
          </p:txBody>
        </p:sp>
        <p:sp>
          <p:nvSpPr>
            <p:cNvPr id="6" name="TextBox 6"/>
            <p:cNvSpPr txBox="1"/>
            <p:nvPr/>
          </p:nvSpPr>
          <p:spPr>
            <a:xfrm>
              <a:off x="0" y="-76200"/>
              <a:ext cx="4816593" cy="860199"/>
            </a:xfrm>
            <a:prstGeom prst="rect">
              <a:avLst/>
            </a:prstGeom>
          </p:spPr>
          <p:txBody>
            <a:bodyPr lIns="50800" tIns="50800" rIns="50800" bIns="50800" rtlCol="0" anchor="ctr"/>
            <a:lstStyle/>
            <a:p>
              <a:pPr algn="ctr">
                <a:lnSpc>
                  <a:spcPts val="3150"/>
                </a:lnSpc>
              </a:pPr>
              <a:endParaRPr/>
            </a:p>
          </p:txBody>
        </p:sp>
      </p:grpSp>
      <p:grpSp>
        <p:nvGrpSpPr>
          <p:cNvPr id="7" name="Group 7"/>
          <p:cNvGrpSpPr/>
          <p:nvPr/>
        </p:nvGrpSpPr>
        <p:grpSpPr>
          <a:xfrm>
            <a:off x="0" y="9624346"/>
            <a:ext cx="18287996" cy="662654"/>
            <a:chOff x="0" y="0"/>
            <a:chExt cx="5019118" cy="718407"/>
          </a:xfrm>
        </p:grpSpPr>
        <p:sp>
          <p:nvSpPr>
            <p:cNvPr id="8" name="Freeform 8"/>
            <p:cNvSpPr/>
            <p:nvPr/>
          </p:nvSpPr>
          <p:spPr>
            <a:xfrm>
              <a:off x="0" y="0"/>
              <a:ext cx="5019118" cy="718407"/>
            </a:xfrm>
            <a:custGeom>
              <a:avLst/>
              <a:gdLst/>
              <a:ahLst/>
              <a:cxnLst/>
              <a:rect l="l" t="t" r="r" b="b"/>
              <a:pathLst>
                <a:path w="5019118" h="718407">
                  <a:moveTo>
                    <a:pt x="0" y="0"/>
                  </a:moveTo>
                  <a:lnTo>
                    <a:pt x="5019118" y="0"/>
                  </a:lnTo>
                  <a:lnTo>
                    <a:pt x="5019118" y="718407"/>
                  </a:lnTo>
                  <a:lnTo>
                    <a:pt x="0" y="718407"/>
                  </a:lnTo>
                  <a:close/>
                </a:path>
              </a:pathLst>
            </a:custGeom>
            <a:solidFill>
              <a:srgbClr val="F3200B">
                <a:alpha val="67843"/>
              </a:srgbClr>
            </a:solidFill>
          </p:spPr>
          <p:txBody>
            <a:bodyPr/>
            <a:lstStyle/>
            <a:p>
              <a:endParaRPr lang="es-GT"/>
            </a:p>
          </p:txBody>
        </p:sp>
        <p:sp>
          <p:nvSpPr>
            <p:cNvPr id="9" name="TextBox 9"/>
            <p:cNvSpPr txBox="1"/>
            <p:nvPr/>
          </p:nvSpPr>
          <p:spPr>
            <a:xfrm>
              <a:off x="0" y="-76200"/>
              <a:ext cx="5019118" cy="794607"/>
            </a:xfrm>
            <a:prstGeom prst="rect">
              <a:avLst/>
            </a:prstGeom>
          </p:spPr>
          <p:txBody>
            <a:bodyPr lIns="50800" tIns="50800" rIns="50800" bIns="50800" rtlCol="0" anchor="ctr"/>
            <a:lstStyle/>
            <a:p>
              <a:pPr algn="ctr">
                <a:lnSpc>
                  <a:spcPts val="3150"/>
                </a:lnSpc>
              </a:pPr>
              <a:endParaRPr/>
            </a:p>
          </p:txBody>
        </p:sp>
      </p:grpSp>
      <p:sp>
        <p:nvSpPr>
          <p:cNvPr id="10" name="Freeform 10"/>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3"/>
            <a:stretch>
              <a:fillRect b="-23712"/>
            </a:stretch>
          </a:blipFill>
        </p:spPr>
        <p:txBody>
          <a:bodyPr/>
          <a:lstStyle/>
          <a:p>
            <a:endParaRPr lang="es-GT"/>
          </a:p>
        </p:txBody>
      </p:sp>
      <p:sp>
        <p:nvSpPr>
          <p:cNvPr id="11" name="TextBox 11"/>
          <p:cNvSpPr txBox="1"/>
          <p:nvPr/>
        </p:nvSpPr>
        <p:spPr>
          <a:xfrm>
            <a:off x="1769154" y="901098"/>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
        <p:nvSpPr>
          <p:cNvPr id="12" name="TextBox 12"/>
          <p:cNvSpPr txBox="1"/>
          <p:nvPr/>
        </p:nvSpPr>
        <p:spPr>
          <a:xfrm>
            <a:off x="15023311" y="9589457"/>
            <a:ext cx="2299560" cy="552385"/>
          </a:xfrm>
          <a:prstGeom prst="rect">
            <a:avLst/>
          </a:prstGeom>
        </p:spPr>
        <p:txBody>
          <a:bodyPr lIns="0" tIns="0" rIns="0" bIns="0" rtlCol="0" anchor="t">
            <a:spAutoFit/>
          </a:bodyPr>
          <a:lstStyle/>
          <a:p>
            <a:pPr algn="ctr">
              <a:lnSpc>
                <a:spcPts val="4499"/>
              </a:lnSpc>
              <a:spcBef>
                <a:spcPct val="0"/>
              </a:spcBef>
            </a:pPr>
            <a:r>
              <a:rPr lang="en-US" sz="2999" b="1">
                <a:solidFill>
                  <a:srgbClr val="FFFFFF"/>
                </a:solidFill>
                <a:latin typeface="Poppins Bold"/>
                <a:ea typeface="Poppins Bold"/>
                <a:cs typeface="Poppins Bold"/>
                <a:sym typeface="Poppins Bold"/>
              </a:rPr>
              <a:t>NicoNautas</a:t>
            </a:r>
          </a:p>
        </p:txBody>
      </p:sp>
      <p:sp>
        <p:nvSpPr>
          <p:cNvPr id="13" name="TextBox 13"/>
          <p:cNvSpPr txBox="1"/>
          <p:nvPr/>
        </p:nvSpPr>
        <p:spPr>
          <a:xfrm>
            <a:off x="2356720" y="3246832"/>
            <a:ext cx="13228804" cy="4562531"/>
          </a:xfrm>
          <a:prstGeom prst="rect">
            <a:avLst/>
          </a:prstGeom>
        </p:spPr>
        <p:txBody>
          <a:bodyPr lIns="0" tIns="0" rIns="0" bIns="0" rtlCol="0" anchor="t">
            <a:spAutoFit/>
          </a:bodyPr>
          <a:lstStyle/>
          <a:p>
            <a:pPr marL="647700" lvl="1" indent="-323850" algn="just">
              <a:lnSpc>
                <a:spcPts val="4500"/>
              </a:lnSpc>
              <a:buFont typeface="Arial"/>
              <a:buChar char="•"/>
            </a:pPr>
            <a:r>
              <a:rPr lang="en-US" sz="3000" dirty="0">
                <a:solidFill>
                  <a:srgbClr val="FFFFFF"/>
                </a:solidFill>
                <a:latin typeface="Times New Roman"/>
                <a:ea typeface="Times New Roman"/>
                <a:cs typeface="Times New Roman"/>
                <a:sym typeface="Times New Roman"/>
              </a:rPr>
              <a:t>To measure the main environmental variables, including humidity, temperature, gases, pressure, and radiation.</a:t>
            </a:r>
          </a:p>
          <a:p>
            <a:pPr marL="647700" lvl="1" indent="-323850" algn="just">
              <a:lnSpc>
                <a:spcPts val="4500"/>
              </a:lnSpc>
              <a:buFont typeface="Arial"/>
              <a:buChar char="•"/>
            </a:pPr>
            <a:r>
              <a:rPr lang="en-US" sz="3000" dirty="0">
                <a:solidFill>
                  <a:srgbClr val="FFFFFF"/>
                </a:solidFill>
                <a:latin typeface="Times New Roman"/>
                <a:ea typeface="Times New Roman"/>
                <a:cs typeface="Times New Roman"/>
                <a:sym typeface="Times New Roman"/>
              </a:rPr>
              <a:t>To visualize date in real time through and LCD screen, including simple alerts.</a:t>
            </a:r>
          </a:p>
          <a:p>
            <a:pPr marL="647700" lvl="1" indent="-323850" algn="just">
              <a:lnSpc>
                <a:spcPts val="4500"/>
              </a:lnSpc>
              <a:buFont typeface="Arial"/>
              <a:buChar char="•"/>
            </a:pPr>
            <a:r>
              <a:rPr lang="en-US" sz="3000" dirty="0">
                <a:solidFill>
                  <a:srgbClr val="FFFFFF"/>
                </a:solidFill>
                <a:latin typeface="Times New Roman"/>
                <a:ea typeface="Times New Roman"/>
                <a:cs typeface="Times New Roman"/>
                <a:sym typeface="Times New Roman"/>
              </a:rPr>
              <a:t>To compare atmospheric conditions across different physical or planetary environments.</a:t>
            </a:r>
          </a:p>
          <a:p>
            <a:pPr marL="647700" lvl="1" indent="-323850" algn="just">
              <a:lnSpc>
                <a:spcPts val="4500"/>
              </a:lnSpc>
              <a:buFont typeface="Arial"/>
              <a:buChar char="•"/>
            </a:pPr>
            <a:r>
              <a:rPr lang="en-US" sz="3000" dirty="0">
                <a:solidFill>
                  <a:srgbClr val="FFFFFF"/>
                </a:solidFill>
                <a:latin typeface="Times New Roman"/>
                <a:ea typeface="Times New Roman"/>
                <a:cs typeface="Times New Roman"/>
                <a:sym typeface="Times New Roman"/>
              </a:rPr>
              <a:t>To document the behavior of the sensors to facilitate their educational use and replicability.</a:t>
            </a:r>
          </a:p>
          <a:p>
            <a:pPr marL="647700" lvl="1" indent="-323850" algn="just">
              <a:lnSpc>
                <a:spcPts val="4500"/>
              </a:lnSpc>
              <a:buFont typeface="Arial"/>
              <a:buChar char="•"/>
            </a:pPr>
            <a:r>
              <a:rPr lang="en-US" sz="3000" dirty="0">
                <a:solidFill>
                  <a:srgbClr val="FFFFFF"/>
                </a:solidFill>
                <a:latin typeface="Times New Roman"/>
                <a:ea typeface="Times New Roman"/>
                <a:cs typeface="Times New Roman"/>
                <a:sym typeface="Times New Roman"/>
              </a:rPr>
              <a:t>To foster technical skills in hardware integration and date analysis.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023E"/>
        </a:solidFill>
        <a:effectLst/>
      </p:bgPr>
    </p:bg>
    <p:spTree>
      <p:nvGrpSpPr>
        <p:cNvPr id="1" name=""/>
        <p:cNvGrpSpPr/>
        <p:nvPr/>
      </p:nvGrpSpPr>
      <p:grpSpPr>
        <a:xfrm>
          <a:off x="0" y="0"/>
          <a:ext cx="0" cy="0"/>
          <a:chOff x="0" y="0"/>
          <a:chExt cx="0" cy="0"/>
        </a:xfrm>
      </p:grpSpPr>
      <p:sp>
        <p:nvSpPr>
          <p:cNvPr id="2" name="Freeform 2">
            <a:hlinkClick r:id="rId2" tooltip="https://github.com/STMARCO414/spaceapps-proyecto"/>
          </p:cNvPr>
          <p:cNvSpPr/>
          <p:nvPr/>
        </p:nvSpPr>
        <p:spPr>
          <a:xfrm>
            <a:off x="-263303" y="510297"/>
            <a:ext cx="20814942" cy="8825535"/>
          </a:xfrm>
          <a:custGeom>
            <a:avLst/>
            <a:gdLst/>
            <a:ahLst/>
            <a:cxnLst/>
            <a:rect l="l" t="t" r="r" b="b"/>
            <a:pathLst>
              <a:path w="20814942" h="8825535">
                <a:moveTo>
                  <a:pt x="0" y="0"/>
                </a:moveTo>
                <a:lnTo>
                  <a:pt x="20814942" y="0"/>
                </a:lnTo>
                <a:lnTo>
                  <a:pt x="20814942" y="8825536"/>
                </a:lnTo>
                <a:lnTo>
                  <a:pt x="0" y="8825536"/>
                </a:lnTo>
                <a:lnTo>
                  <a:pt x="0" y="0"/>
                </a:lnTo>
                <a:close/>
              </a:path>
            </a:pathLst>
          </a:custGeom>
          <a:blipFill>
            <a:blip r:embed="rId3">
              <a:alphaModFix amt="60000"/>
            </a:blip>
            <a:stretch>
              <a:fillRect/>
            </a:stretch>
          </a:blipFill>
          <a:ln cap="sq">
            <a:noFill/>
            <a:prstDash val="solid"/>
            <a:miter/>
          </a:ln>
        </p:spPr>
        <p:txBody>
          <a:bodyPr/>
          <a:lstStyle/>
          <a:p>
            <a:endParaRPr lang="es-GT"/>
          </a:p>
        </p:txBody>
      </p:sp>
      <p:grpSp>
        <p:nvGrpSpPr>
          <p:cNvPr id="3" name="Group 3"/>
          <p:cNvGrpSpPr/>
          <p:nvPr/>
        </p:nvGrpSpPr>
        <p:grpSpPr>
          <a:xfrm>
            <a:off x="0" y="148581"/>
            <a:ext cx="18288000" cy="1126597"/>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F3200B">
                <a:alpha val="57647"/>
              </a:srgbClr>
            </a:solidFill>
          </p:spPr>
          <p:txBody>
            <a:bodyPr/>
            <a:lstStyle/>
            <a:p>
              <a:endParaRPr lang="es-GT"/>
            </a:p>
          </p:txBody>
        </p:sp>
        <p:sp>
          <p:nvSpPr>
            <p:cNvPr id="5" name="TextBox 5"/>
            <p:cNvSpPr txBox="1"/>
            <p:nvPr/>
          </p:nvSpPr>
          <p:spPr>
            <a:xfrm>
              <a:off x="0" y="-76200"/>
              <a:ext cx="4816593" cy="889000"/>
            </a:xfrm>
            <a:prstGeom prst="rect">
              <a:avLst/>
            </a:prstGeom>
          </p:spPr>
          <p:txBody>
            <a:bodyPr lIns="50800" tIns="50800" rIns="50800" bIns="50800" rtlCol="0" anchor="ctr"/>
            <a:lstStyle/>
            <a:p>
              <a:pPr algn="ctr">
                <a:lnSpc>
                  <a:spcPts val="3150"/>
                </a:lnSpc>
              </a:pPr>
              <a:endParaRPr/>
            </a:p>
          </p:txBody>
        </p:sp>
      </p:grpSp>
      <p:grpSp>
        <p:nvGrpSpPr>
          <p:cNvPr id="6" name="Group 6"/>
          <p:cNvGrpSpPr/>
          <p:nvPr/>
        </p:nvGrpSpPr>
        <p:grpSpPr>
          <a:xfrm>
            <a:off x="0" y="9471655"/>
            <a:ext cx="18287996" cy="815345"/>
            <a:chOff x="0" y="0"/>
            <a:chExt cx="5019118" cy="768173"/>
          </a:xfrm>
        </p:grpSpPr>
        <p:sp>
          <p:nvSpPr>
            <p:cNvPr id="7" name="Freeform 7"/>
            <p:cNvSpPr/>
            <p:nvPr/>
          </p:nvSpPr>
          <p:spPr>
            <a:xfrm>
              <a:off x="0" y="0"/>
              <a:ext cx="5019118" cy="768173"/>
            </a:xfrm>
            <a:custGeom>
              <a:avLst/>
              <a:gdLst/>
              <a:ahLst/>
              <a:cxnLst/>
              <a:rect l="l" t="t" r="r" b="b"/>
              <a:pathLst>
                <a:path w="5019118" h="768173">
                  <a:moveTo>
                    <a:pt x="0" y="0"/>
                  </a:moveTo>
                  <a:lnTo>
                    <a:pt x="5019118" y="0"/>
                  </a:lnTo>
                  <a:lnTo>
                    <a:pt x="5019118" y="768173"/>
                  </a:lnTo>
                  <a:lnTo>
                    <a:pt x="0" y="768173"/>
                  </a:lnTo>
                  <a:close/>
                </a:path>
              </a:pathLst>
            </a:custGeom>
            <a:solidFill>
              <a:srgbClr val="F3200B">
                <a:alpha val="67843"/>
              </a:srgbClr>
            </a:solidFill>
          </p:spPr>
          <p:txBody>
            <a:bodyPr/>
            <a:lstStyle/>
            <a:p>
              <a:endParaRPr lang="es-GT"/>
            </a:p>
          </p:txBody>
        </p:sp>
        <p:sp>
          <p:nvSpPr>
            <p:cNvPr id="8" name="TextBox 8"/>
            <p:cNvSpPr txBox="1"/>
            <p:nvPr/>
          </p:nvSpPr>
          <p:spPr>
            <a:xfrm>
              <a:off x="0" y="-76200"/>
              <a:ext cx="5019118" cy="844373"/>
            </a:xfrm>
            <a:prstGeom prst="rect">
              <a:avLst/>
            </a:prstGeom>
          </p:spPr>
          <p:txBody>
            <a:bodyPr lIns="50800" tIns="50800" rIns="50800" bIns="50800" rtlCol="0" anchor="ctr"/>
            <a:lstStyle/>
            <a:p>
              <a:pPr algn="ctr">
                <a:lnSpc>
                  <a:spcPts val="3150"/>
                </a:lnSpc>
              </a:pPr>
              <a:endParaRPr/>
            </a:p>
          </p:txBody>
        </p:sp>
      </p:grpSp>
      <p:sp>
        <p:nvSpPr>
          <p:cNvPr id="9" name="Freeform 9"/>
          <p:cNvSpPr/>
          <p:nvPr/>
        </p:nvSpPr>
        <p:spPr>
          <a:xfrm>
            <a:off x="0" y="-408647"/>
            <a:ext cx="2356720" cy="1905000"/>
          </a:xfrm>
          <a:custGeom>
            <a:avLst/>
            <a:gdLst/>
            <a:ahLst/>
            <a:cxnLst/>
            <a:rect l="l" t="t" r="r" b="b"/>
            <a:pathLst>
              <a:path w="2356720" h="1905000">
                <a:moveTo>
                  <a:pt x="0" y="0"/>
                </a:moveTo>
                <a:lnTo>
                  <a:pt x="2356720" y="0"/>
                </a:lnTo>
                <a:lnTo>
                  <a:pt x="2356720" y="1905000"/>
                </a:lnTo>
                <a:lnTo>
                  <a:pt x="0" y="1905000"/>
                </a:lnTo>
                <a:lnTo>
                  <a:pt x="0" y="0"/>
                </a:lnTo>
                <a:close/>
              </a:path>
            </a:pathLst>
          </a:custGeom>
          <a:blipFill>
            <a:blip r:embed="rId4"/>
            <a:stretch>
              <a:fillRect b="-23712"/>
            </a:stretch>
          </a:blipFill>
        </p:spPr>
        <p:txBody>
          <a:bodyPr/>
          <a:lstStyle/>
          <a:p>
            <a:endParaRPr lang="es-GT"/>
          </a:p>
        </p:txBody>
      </p:sp>
      <p:sp>
        <p:nvSpPr>
          <p:cNvPr id="10" name="TextBox 10"/>
          <p:cNvSpPr txBox="1"/>
          <p:nvPr/>
        </p:nvSpPr>
        <p:spPr>
          <a:xfrm>
            <a:off x="11353800" y="1795921"/>
            <a:ext cx="5905500" cy="512961"/>
          </a:xfrm>
          <a:prstGeom prst="rect">
            <a:avLst/>
          </a:prstGeom>
        </p:spPr>
        <p:txBody>
          <a:bodyPr lIns="0" tIns="0" rIns="0" bIns="0" rtlCol="0" anchor="t">
            <a:spAutoFit/>
          </a:bodyPr>
          <a:lstStyle/>
          <a:p>
            <a:pPr algn="ctr">
              <a:lnSpc>
                <a:spcPts val="4000"/>
              </a:lnSpc>
            </a:pPr>
            <a:r>
              <a:rPr lang="en-US" sz="4000" dirty="0">
                <a:solidFill>
                  <a:srgbClr val="FFFFFF"/>
                </a:solidFill>
                <a:latin typeface="Times New Roman"/>
                <a:ea typeface="Times New Roman"/>
                <a:cs typeface="Times New Roman"/>
                <a:sym typeface="Times New Roman"/>
              </a:rPr>
              <a:t>CONCLUSION</a:t>
            </a:r>
          </a:p>
        </p:txBody>
      </p:sp>
      <p:sp>
        <p:nvSpPr>
          <p:cNvPr id="11" name="TextBox 11"/>
          <p:cNvSpPr txBox="1"/>
          <p:nvPr/>
        </p:nvSpPr>
        <p:spPr>
          <a:xfrm>
            <a:off x="10354717" y="3440217"/>
            <a:ext cx="6661946" cy="2109937"/>
          </a:xfrm>
          <a:prstGeom prst="rect">
            <a:avLst/>
          </a:prstGeom>
        </p:spPr>
        <p:txBody>
          <a:bodyPr lIns="0" tIns="0" rIns="0" bIns="0" rtlCol="0" anchor="t">
            <a:spAutoFit/>
          </a:bodyPr>
          <a:lstStyle/>
          <a:p>
            <a:pPr algn="just">
              <a:lnSpc>
                <a:spcPts val="4199"/>
              </a:lnSpc>
            </a:pPr>
            <a:r>
              <a:rPr lang="en-US" sz="2999" dirty="0">
                <a:solidFill>
                  <a:srgbClr val="FFFFFF"/>
                </a:solidFill>
                <a:latin typeface="Times New Roman"/>
                <a:ea typeface="Times New Roman"/>
                <a:cs typeface="Times New Roman"/>
                <a:sym typeface="Times New Roman"/>
              </a:rPr>
              <a:t>The project has made considerable progress in climate assessment, identifying  problems and solutions that strengthen  analytical capacity for future challenges.</a:t>
            </a:r>
          </a:p>
        </p:txBody>
      </p:sp>
      <p:sp>
        <p:nvSpPr>
          <p:cNvPr id="12" name="TextBox 12"/>
          <p:cNvSpPr txBox="1"/>
          <p:nvPr/>
        </p:nvSpPr>
        <p:spPr>
          <a:xfrm>
            <a:off x="15372227" y="9633592"/>
            <a:ext cx="8707671" cy="504826"/>
          </a:xfrm>
          <a:prstGeom prst="rect">
            <a:avLst/>
          </a:prstGeom>
        </p:spPr>
        <p:txBody>
          <a:bodyPr lIns="0" tIns="0" rIns="0" bIns="0" rtlCol="0" anchor="t">
            <a:spAutoFit/>
          </a:bodyPr>
          <a:lstStyle/>
          <a:p>
            <a:pPr algn="just">
              <a:lnSpc>
                <a:spcPts val="4199"/>
              </a:lnSpc>
            </a:pPr>
            <a:r>
              <a:rPr lang="en-US" sz="2999" b="1" spc="71">
                <a:solidFill>
                  <a:srgbClr val="D9D9D9"/>
                </a:solidFill>
                <a:latin typeface="DM Sans Bold"/>
                <a:ea typeface="DM Sans Bold"/>
                <a:cs typeface="DM Sans Bold"/>
                <a:sym typeface="DM Sans Bold"/>
              </a:rPr>
              <a:t>NicoNautas</a:t>
            </a:r>
          </a:p>
        </p:txBody>
      </p:sp>
      <p:sp>
        <p:nvSpPr>
          <p:cNvPr id="13" name="TextBox 13"/>
          <p:cNvSpPr txBox="1"/>
          <p:nvPr/>
        </p:nvSpPr>
        <p:spPr>
          <a:xfrm>
            <a:off x="1769154" y="901098"/>
            <a:ext cx="1175133" cy="264729"/>
          </a:xfrm>
          <a:prstGeom prst="rect">
            <a:avLst/>
          </a:prstGeom>
        </p:spPr>
        <p:txBody>
          <a:bodyPr lIns="0" tIns="0" rIns="0" bIns="0" rtlCol="0" anchor="t">
            <a:spAutoFit/>
          </a:bodyPr>
          <a:lstStyle/>
          <a:p>
            <a:pPr algn="l">
              <a:lnSpc>
                <a:spcPts val="1800"/>
              </a:lnSpc>
            </a:pPr>
            <a:r>
              <a:rPr lang="en-US" sz="1800">
                <a:solidFill>
                  <a:srgbClr val="FFFFFF"/>
                </a:solidFill>
                <a:latin typeface="Poppins"/>
                <a:ea typeface="Poppins"/>
                <a:cs typeface="Poppins"/>
                <a:sym typeface="Poppins"/>
              </a:rPr>
              <a:t>CCN</a:t>
            </a:r>
          </a:p>
        </p:txBody>
      </p:sp>
      <p:sp>
        <p:nvSpPr>
          <p:cNvPr id="14" name="TextBox 14"/>
          <p:cNvSpPr txBox="1"/>
          <p:nvPr/>
        </p:nvSpPr>
        <p:spPr>
          <a:xfrm>
            <a:off x="1178360" y="1776937"/>
            <a:ext cx="6199793" cy="538609"/>
          </a:xfrm>
          <a:prstGeom prst="rect">
            <a:avLst/>
          </a:prstGeom>
        </p:spPr>
        <p:txBody>
          <a:bodyPr lIns="0" tIns="0" rIns="0" bIns="0" rtlCol="0" anchor="t">
            <a:spAutoFit/>
          </a:bodyPr>
          <a:lstStyle/>
          <a:p>
            <a:pPr algn="ctr">
              <a:lnSpc>
                <a:spcPts val="4000"/>
              </a:lnSpc>
            </a:pPr>
            <a:r>
              <a:rPr lang="en-US" sz="4000" dirty="0">
                <a:solidFill>
                  <a:srgbClr val="FFFFFF"/>
                </a:solidFill>
                <a:latin typeface="Poppins Light"/>
                <a:ea typeface="Poppins Light"/>
                <a:cs typeface="Poppins Light"/>
                <a:sym typeface="Poppins Light"/>
              </a:rPr>
              <a:t>PROCESSES</a:t>
            </a:r>
          </a:p>
        </p:txBody>
      </p:sp>
      <p:sp>
        <p:nvSpPr>
          <p:cNvPr id="15" name="TextBox 15"/>
          <p:cNvSpPr txBox="1"/>
          <p:nvPr/>
        </p:nvSpPr>
        <p:spPr>
          <a:xfrm>
            <a:off x="780275" y="2490611"/>
            <a:ext cx="7053703" cy="3985450"/>
          </a:xfrm>
          <a:prstGeom prst="rect">
            <a:avLst/>
          </a:prstGeom>
        </p:spPr>
        <p:txBody>
          <a:bodyPr lIns="0" tIns="0" rIns="0" bIns="0" rtlCol="0" anchor="t">
            <a:spAutoFit/>
          </a:bodyPr>
          <a:lstStyle/>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We seek ideas.</a:t>
            </a:r>
          </a:p>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We plan.</a:t>
            </a:r>
          </a:p>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We obtained the necessary resources.</a:t>
            </a:r>
          </a:p>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We began the documentation and established the necessary connections.</a:t>
            </a:r>
          </a:p>
          <a:p>
            <a:pPr marL="647695" lvl="1" indent="-323848" algn="just">
              <a:lnSpc>
                <a:spcPts val="4499"/>
              </a:lnSpc>
              <a:buFont typeface="Arial"/>
              <a:buChar char="•"/>
            </a:pPr>
            <a:r>
              <a:rPr lang="en-US" sz="2999" dirty="0">
                <a:solidFill>
                  <a:srgbClr val="FFFFFF"/>
                </a:solidFill>
                <a:latin typeface="Times New Roman"/>
                <a:ea typeface="Times New Roman"/>
                <a:cs typeface="Times New Roman"/>
                <a:sym typeface="Times New Roman"/>
              </a:rPr>
              <a:t>Afterwards, we carried out the necessary programming adjustments.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384</Words>
  <Application>Microsoft Macintosh PowerPoint</Application>
  <PresentationFormat>Personalizado</PresentationFormat>
  <Paragraphs>49</Paragraphs>
  <Slides>7</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7</vt:i4>
      </vt:variant>
    </vt:vector>
  </HeadingPairs>
  <TitlesOfParts>
    <vt:vector size="15" baseType="lpstr">
      <vt:lpstr>Calibri</vt:lpstr>
      <vt:lpstr>Poppins Light</vt:lpstr>
      <vt:lpstr>Poppins</vt:lpstr>
      <vt:lpstr>Arial</vt:lpstr>
      <vt:lpstr>Poppins Bold</vt:lpstr>
      <vt:lpstr>Times New Roman</vt:lpstr>
      <vt:lpstr>DM Sans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Geoclima, NicoNautas</dc:title>
  <cp:lastModifiedBy>NICOLAS ESTUARDO SANCHEZ SAJIC</cp:lastModifiedBy>
  <cp:revision>4</cp:revision>
  <dcterms:created xsi:type="dcterms:W3CDTF">2006-08-16T00:00:00Z</dcterms:created>
  <dcterms:modified xsi:type="dcterms:W3CDTF">2025-10-04T05:07:36Z</dcterms:modified>
  <dc:identifier>DAG0lN010-E</dc:identifier>
</cp:coreProperties>
</file>

<file path=docProps/thumbnail.jpeg>
</file>